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283" autoAdjust="0"/>
  </p:normalViewPr>
  <p:slideViewPr>
    <p:cSldViewPr snapToGrid="0">
      <p:cViewPr varScale="1">
        <p:scale>
          <a:sx n="112" d="100"/>
          <a:sy n="112" d="100"/>
        </p:scale>
        <p:origin x="5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DAD6643-AB12-4CB6-ACEB-2F9F4F815D05}"/>
              </a:ext>
            </a:extLst>
          </p:cNvPr>
          <p:cNvSpPr>
            <a:spLocks noGrp="1"/>
          </p:cNvSpPr>
          <p:nvPr/>
        </p:nvSpPr>
        <p:spPr>
          <a:xfrm>
            <a:off x="7143750" y="0"/>
            <a:ext cx="5048250" cy="6858000"/>
          </a:xfrm>
          <a:prstGeom prst="rect">
            <a:avLst/>
          </a:prstGeom>
          <a:solidFill>
            <a:srgbClr val="0A2133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rcRect l="5701" r="5701"/>
          <a:stretch>
            <a:fillRect/>
          </a:stretch>
        </p:blipFill>
        <p:spPr>
          <a:xfrm>
            <a:off x="7143750" y="0"/>
            <a:ext cx="504825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0C84869-AF96-49A4-8DBF-239C70FB30DF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975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JOURNALISM ETHICS FORUM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6802EC-1567-47DC-8BAE-ADB784DC7E4E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6000750" cy="1257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92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92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UNESCO’s work on AI</a:t>
            </a:r>
          </a:p>
          <a:p>
            <a:pPr algn="l">
              <a:defRPr sz="292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92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 journalism ethics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8D3C1B-FE79-4E09-964F-2404C85D6B10}"/>
              </a:ext>
            </a:extLst>
          </p:cNvPr>
          <p:cNvSpPr>
            <a:spLocks noGrp="1"/>
          </p:cNvSpPr>
          <p:nvPr/>
        </p:nvSpPr>
        <p:spPr>
          <a:xfrm>
            <a:off x="700135" y="3409950"/>
            <a:ext cx="1066800" cy="38100"/>
          </a:xfrm>
          <a:prstGeom prst="rect">
            <a:avLst/>
          </a:prstGeom>
          <a:solidFill>
            <a:srgbClr val="27B7E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7D0AA9-CB2D-4886-976F-5D2D42640B59}"/>
              </a:ext>
            </a:extLst>
          </p:cNvPr>
          <p:cNvSpPr>
            <a:spLocks noGrp="1"/>
          </p:cNvSpPr>
          <p:nvPr/>
        </p:nvSpPr>
        <p:spPr>
          <a:xfrm>
            <a:off x="609600" y="367665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96" lnSpcReduction="10000"/>
          </a:bodyPr>
          <a:lstStyle/>
          <a:p>
            <a:pPr algn="l">
              <a:defRPr sz="12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Xuebing SHI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A18D5C-6D68-463A-8E80-B02B9B1F26EC}"/>
              </a:ext>
            </a:extLst>
          </p:cNvPr>
          <p:cNvSpPr>
            <a:spLocks noGrp="1"/>
          </p:cNvSpPr>
          <p:nvPr/>
        </p:nvSpPr>
        <p:spPr>
          <a:xfrm>
            <a:off x="609600" y="3981450"/>
            <a:ext cx="4953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0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90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Programme Assistant • UNESCO Regional Office for East Asia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EF922A-A1BD-4081-856F-414ACAF69D24}"/>
              </a:ext>
            </a:extLst>
          </p:cNvPr>
          <p:cNvSpPr>
            <a:spLocks noGrp="1"/>
          </p:cNvSpPr>
          <p:nvPr/>
        </p:nvSpPr>
        <p:spPr>
          <a:xfrm>
            <a:off x="609600" y="6219825"/>
            <a:ext cx="49530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8788" lnSpcReduction="10000"/>
          </a:bodyPr>
          <a:lstStyle/>
          <a:p>
            <a:pPr algn="l">
              <a:defRPr sz="825" b="1">
                <a:solidFill>
                  <a:srgbClr val="31D39A"/>
                </a:solidFill>
                <a:latin typeface="Calibri"/>
                <a:ea typeface="Calibri"/>
                <a:cs typeface="Calibri"/>
              </a:defRPr>
            </a:pPr>
            <a:r>
              <a:rPr sz="825" b="1">
                <a:solidFill>
                  <a:srgbClr val="31D39A"/>
                </a:solidFill>
                <a:latin typeface="Calibri"/>
                <a:ea typeface="Calibri"/>
                <a:cs typeface="Calibri"/>
              </a:rPr>
              <a:t>17 September 2026 • Ulaanbaatar, Mongolia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BDE2ED-B209-66BE-146B-0ED2423C7208}"/>
              </a:ext>
            </a:extLst>
          </p:cNvPr>
          <p:cNvSpPr>
            <a:spLocks noGrp="1"/>
          </p:cNvSpPr>
          <p:nvPr/>
        </p:nvSpPr>
        <p:spPr>
          <a:xfrm>
            <a:off x="609600" y="2562225"/>
            <a:ext cx="6191250" cy="666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800" b="0">
                <a:solidFill>
                  <a:srgbClr val="B9CBD9"/>
                </a:solidFill>
              </a:defRPr>
            </a:pPr>
            <a:r>
              <a:rPr sz="1400" b="0" dirty="0">
                <a:solidFill>
                  <a:srgbClr val="B9CBD9"/>
                </a:solidFill>
              </a:rPr>
              <a:t>A human-rights compass for newsrooms </a:t>
            </a:r>
            <a:endParaRPr lang="en-US" sz="1400" b="0" dirty="0">
              <a:solidFill>
                <a:srgbClr val="B9CBD9"/>
              </a:solidFill>
            </a:endParaRPr>
          </a:p>
          <a:p>
            <a:pPr algn="l">
              <a:defRPr sz="1800" b="0">
                <a:solidFill>
                  <a:srgbClr val="B9CBD9"/>
                </a:solidFill>
              </a:defRPr>
            </a:pPr>
            <a:r>
              <a:rPr sz="1400" b="0" dirty="0">
                <a:solidFill>
                  <a:srgbClr val="B9CBD9"/>
                </a:solidFill>
              </a:rPr>
              <a:t>in the age of generative AI</a:t>
            </a:r>
          </a:p>
        </p:txBody>
      </p:sp>
    </p:spTree>
    <p:extLst>
      <p:ext uri="{BB962C8B-B14F-4D97-AF65-F5344CB8AC3E}">
        <p14:creationId xmlns:p14="http://schemas.microsoft.com/office/powerpoint/2010/main" val="994147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34517BF-D518-4F55-B00E-1D1317AFD0A2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4572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l">
              <a:defRPr sz="900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UNESCO • AI AND JOURNALISM ETHICS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B6F6B4-4A36-4D36-B1E9-9FEC3CB08AC9}"/>
              </a:ext>
            </a:extLst>
          </p:cNvPr>
          <p:cNvSpPr>
            <a:spLocks noGrp="1"/>
          </p:cNvSpPr>
          <p:nvPr/>
        </p:nvSpPr>
        <p:spPr>
          <a:xfrm>
            <a:off x="609600" y="590550"/>
            <a:ext cx="109347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2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World Trends 2022–2025: the technology chapter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5830AD-0633-4B88-9023-FD8E62144AF6}"/>
              </a:ext>
            </a:extLst>
          </p:cNvPr>
          <p:cNvSpPr>
            <a:spLocks noGrp="1"/>
          </p:cNvSpPr>
          <p:nvPr/>
        </p:nvSpPr>
        <p:spPr>
          <a:xfrm>
            <a:off x="609600" y="1304925"/>
            <a:ext cx="876300" cy="38100"/>
          </a:xfrm>
          <a:prstGeom prst="rect">
            <a:avLst/>
          </a:prstGeom>
          <a:solidFill>
            <a:srgbClr val="27B7E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4A07C5-2F16-4795-B744-C8AB8EA87409}"/>
              </a:ext>
            </a:extLst>
          </p:cNvPr>
          <p:cNvSpPr>
            <a:spLocks noGrp="1"/>
          </p:cNvSpPr>
          <p:nvPr/>
        </p:nvSpPr>
        <p:spPr>
          <a:xfrm>
            <a:off x="11287125" y="6477000"/>
            <a:ext cx="28575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53333" lnSpcReduction="20000"/>
          </a:bodyPr>
          <a:lstStyle/>
          <a:p>
            <a:pPr algn="r">
              <a:defRPr sz="750" b="0">
                <a:solidFill>
                  <a:srgbClr val="7F919E"/>
                </a:solidFill>
                <a:latin typeface="Calibri"/>
                <a:ea typeface="Calibri"/>
                <a:cs typeface="Calibri"/>
              </a:defRPr>
            </a:pPr>
            <a:r>
              <a:rPr sz="750" b="0">
                <a:solidFill>
                  <a:srgbClr val="7F919E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9A408D-328B-426F-A5BF-C1EFA8107A2D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6200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59259" lnSpcReduction="20000"/>
          </a:bodyPr>
          <a:lstStyle/>
          <a:p>
            <a:pPr algn="l">
              <a:defRPr sz="675" b="0">
                <a:solidFill>
                  <a:srgbClr val="7F919E"/>
                </a:solidFill>
                <a:latin typeface="Calibri"/>
                <a:ea typeface="Calibri"/>
                <a:cs typeface="Calibri"/>
              </a:defRPr>
            </a:pPr>
            <a:r>
              <a:rPr sz="675" b="0">
                <a:solidFill>
                  <a:srgbClr val="7F919E"/>
                </a:solidFill>
                <a:latin typeface="Calibri"/>
                <a:ea typeface="Calibri"/>
                <a:cs typeface="Calibri"/>
              </a:rPr>
              <a:t>UNESCO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DF2218-E230-4D9D-B6EB-FDBD0758AB07}"/>
              </a:ext>
            </a:extLst>
          </p:cNvPr>
          <p:cNvSpPr>
            <a:spLocks noGrp="1"/>
          </p:cNvSpPr>
          <p:nvPr/>
        </p:nvSpPr>
        <p:spPr>
          <a:xfrm>
            <a:off x="685800" y="1733550"/>
            <a:ext cx="66675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>
                <a:solidFill>
                  <a:srgbClr val="F5C542"/>
                </a:solidFill>
                <a:latin typeface="Calibri"/>
                <a:ea typeface="Calibri"/>
                <a:cs typeface="Calibri"/>
              </a:defRPr>
            </a:pPr>
            <a:r>
              <a:rPr sz="975" b="1">
                <a:solidFill>
                  <a:srgbClr val="F5C542"/>
                </a:solidFill>
                <a:latin typeface="Calibri"/>
                <a:ea typeface="Calibri"/>
                <a:cs typeface="Calibri"/>
              </a:rPr>
              <a:t>WHY THIS REPORT LEADS THE PRESENTATION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06DCB1-02CD-4DFE-9765-38BDA66419A3}"/>
              </a:ext>
            </a:extLst>
          </p:cNvPr>
          <p:cNvSpPr>
            <a:spLocks noGrp="1"/>
          </p:cNvSpPr>
          <p:nvPr/>
        </p:nvSpPr>
        <p:spPr>
          <a:xfrm>
            <a:off x="685800" y="2076450"/>
            <a:ext cx="1057275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75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 report examines freedom of expression through information as a public good and information integrity. </a:t>
            </a:r>
            <a:endParaRPr lang="en-US" sz="1575" b="1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algn="l">
              <a:defRPr sz="15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75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Chapter 2 applies those lenses directly to journalism and emerging technology.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3F5D54-C81F-4DB7-AECB-39C881752AA2}"/>
              </a:ext>
            </a:extLst>
          </p:cNvPr>
          <p:cNvSpPr>
            <a:spLocks noGrp="1"/>
          </p:cNvSpPr>
          <p:nvPr/>
        </p:nvSpPr>
        <p:spPr>
          <a:xfrm>
            <a:off x="685800" y="3048000"/>
            <a:ext cx="476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222" lnSpcReduction="20000"/>
          </a:bodyPr>
          <a:lstStyle/>
          <a:p>
            <a:pPr algn="l">
              <a:defRPr sz="1800" b="1">
                <a:solidFill>
                  <a:srgbClr val="31D39A"/>
                </a:solidFill>
                <a:latin typeface="Calibri"/>
                <a:ea typeface="Calibri"/>
                <a:cs typeface="Calibri"/>
              </a:defRPr>
            </a:pPr>
            <a:r>
              <a:rPr sz="1800" b="1">
                <a:solidFill>
                  <a:srgbClr val="31D39A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7EC5E3-C6E7-4170-AE0B-529610F6BA73}"/>
              </a:ext>
            </a:extLst>
          </p:cNvPr>
          <p:cNvSpPr>
            <a:spLocks noGrp="1"/>
          </p:cNvSpPr>
          <p:nvPr/>
        </p:nvSpPr>
        <p:spPr>
          <a:xfrm>
            <a:off x="1352550" y="3048000"/>
            <a:ext cx="359473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33"/>
          </a:bodyPr>
          <a:lstStyle/>
          <a:p>
            <a:pPr algn="l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Editorial practice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4E44EF-8FB2-4F8C-9912-4326877F9C50}"/>
              </a:ext>
            </a:extLst>
          </p:cNvPr>
          <p:cNvSpPr>
            <a:spLocks noGrp="1"/>
          </p:cNvSpPr>
          <p:nvPr/>
        </p:nvSpPr>
        <p:spPr>
          <a:xfrm>
            <a:off x="4781550" y="3048000"/>
            <a:ext cx="6477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792"/>
          </a:bodyPr>
          <a:lstStyle/>
          <a:p>
            <a:pPr algn="l">
              <a:defRPr sz="120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AI can strengthen research and investigation, but every output still requires evidence, verification and human responsibility.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DA67FD-4F53-49F5-B5BB-CB209FEB0660}"/>
              </a:ext>
            </a:extLst>
          </p:cNvPr>
          <p:cNvSpPr>
            <a:spLocks noGrp="1"/>
          </p:cNvSpPr>
          <p:nvPr/>
        </p:nvSpPr>
        <p:spPr>
          <a:xfrm>
            <a:off x="685800" y="3924300"/>
            <a:ext cx="476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222" lnSpcReduction="20000"/>
          </a:bodyPr>
          <a:lstStyle/>
          <a:p>
            <a:pPr algn="l">
              <a:defRPr sz="1800" b="1">
                <a:solidFill>
                  <a:srgbClr val="EF5B38"/>
                </a:solidFill>
                <a:latin typeface="Calibri"/>
                <a:ea typeface="Calibri"/>
                <a:cs typeface="Calibri"/>
              </a:defRPr>
            </a:pPr>
            <a:r>
              <a:rPr sz="1800" b="1">
                <a:solidFill>
                  <a:srgbClr val="EF5B3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1A4199-C1B0-4FE8-91AB-B9E40E804956}"/>
              </a:ext>
            </a:extLst>
          </p:cNvPr>
          <p:cNvSpPr>
            <a:spLocks noGrp="1"/>
          </p:cNvSpPr>
          <p:nvPr/>
        </p:nvSpPr>
        <p:spPr>
          <a:xfrm>
            <a:off x="1352550" y="3924300"/>
            <a:ext cx="359473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33"/>
          </a:bodyPr>
          <a:lstStyle/>
          <a:p>
            <a:pPr algn="l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Information integrity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8A6F67-B24B-4E6D-9D3D-6D68B7C75974}"/>
              </a:ext>
            </a:extLst>
          </p:cNvPr>
          <p:cNvSpPr>
            <a:spLocks noGrp="1"/>
          </p:cNvSpPr>
          <p:nvPr/>
        </p:nvSpPr>
        <p:spPr>
          <a:xfrm>
            <a:off x="4781550" y="3924300"/>
            <a:ext cx="6477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792"/>
          </a:bodyPr>
          <a:lstStyle/>
          <a:p>
            <a:pPr algn="l">
              <a:defRPr sz="120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Synthetic media, automated low-value content and over-reliance can make authoritative reporting harder to identify.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453483-3F46-445F-BA18-BB5070AD23EF}"/>
              </a:ext>
            </a:extLst>
          </p:cNvPr>
          <p:cNvSpPr>
            <a:spLocks noGrp="1"/>
          </p:cNvSpPr>
          <p:nvPr/>
        </p:nvSpPr>
        <p:spPr>
          <a:xfrm>
            <a:off x="685800" y="4800600"/>
            <a:ext cx="476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222" lnSpcReduction="20000"/>
          </a:bodyPr>
          <a:lstStyle/>
          <a:p>
            <a:pPr algn="l">
              <a:defRPr sz="1800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1800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247283-E17C-4145-8E08-12B4A59DC3AB}"/>
              </a:ext>
            </a:extLst>
          </p:cNvPr>
          <p:cNvSpPr>
            <a:spLocks noGrp="1"/>
          </p:cNvSpPr>
          <p:nvPr/>
        </p:nvSpPr>
        <p:spPr>
          <a:xfrm>
            <a:off x="1352550" y="4800600"/>
            <a:ext cx="359473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33"/>
          </a:bodyPr>
          <a:lstStyle/>
          <a:p>
            <a:pPr algn="l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Pluralism and viability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B70530-2755-47D1-AF82-E4458B632371}"/>
              </a:ext>
            </a:extLst>
          </p:cNvPr>
          <p:cNvSpPr>
            <a:spLocks noGrp="1"/>
          </p:cNvSpPr>
          <p:nvPr/>
        </p:nvSpPr>
        <p:spPr>
          <a:xfrm>
            <a:off x="4781550" y="4800600"/>
            <a:ext cx="6477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792"/>
          </a:bodyPr>
          <a:lstStyle/>
          <a:p>
            <a:pPr algn="l">
              <a:defRPr sz="120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Language bias, platform power and changing traffic and compensation flows can place local and independent media at a disadvantage.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A950B79-DB7F-47C8-80D5-4EDF5F7DDDFC}"/>
              </a:ext>
            </a:extLst>
          </p:cNvPr>
          <p:cNvSpPr>
            <a:spLocks noGrp="1"/>
          </p:cNvSpPr>
          <p:nvPr/>
        </p:nvSpPr>
        <p:spPr>
          <a:xfrm>
            <a:off x="685800" y="5905500"/>
            <a:ext cx="105727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F5C542"/>
                </a:solidFill>
                <a:latin typeface="Calibri"/>
                <a:ea typeface="Calibri"/>
                <a:cs typeface="Calibri"/>
              </a:defRPr>
            </a:pPr>
            <a:r>
              <a:rPr sz="1425" b="1">
                <a:solidFill>
                  <a:srgbClr val="F5C542"/>
                </a:solidFill>
                <a:latin typeface="Calibri"/>
                <a:ea typeface="Calibri"/>
                <a:cs typeface="Calibri"/>
              </a:rPr>
              <a:t>This is the central UNESCO frame for the slides that follow.</a:t>
            </a:r>
          </a:p>
        </p:txBody>
      </p:sp>
    </p:spTree>
    <p:extLst>
      <p:ext uri="{BB962C8B-B14F-4D97-AF65-F5344CB8AC3E}">
        <p14:creationId xmlns:p14="http://schemas.microsoft.com/office/powerpoint/2010/main" val="1138595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C1F9CCEC-E3EC-4C92-B1CD-CE0B4C1265CA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4572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l">
              <a:defRPr sz="900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UNESCO • AI AND JOURNALISM ETHICS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44855A-8FF4-4BBF-8AF2-C02C5AECF29B}"/>
              </a:ext>
            </a:extLst>
          </p:cNvPr>
          <p:cNvSpPr>
            <a:spLocks noGrp="1"/>
          </p:cNvSpPr>
          <p:nvPr/>
        </p:nvSpPr>
        <p:spPr>
          <a:xfrm>
            <a:off x="609600" y="590550"/>
            <a:ext cx="109347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2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 key UNESCO reference for journalism in the AI era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D77FF0-B1AC-478A-8E29-304BEA2E0718}"/>
              </a:ext>
            </a:extLst>
          </p:cNvPr>
          <p:cNvSpPr>
            <a:spLocks noGrp="1"/>
          </p:cNvSpPr>
          <p:nvPr/>
        </p:nvSpPr>
        <p:spPr>
          <a:xfrm>
            <a:off x="609600" y="1304925"/>
            <a:ext cx="876300" cy="38100"/>
          </a:xfrm>
          <a:prstGeom prst="rect">
            <a:avLst/>
          </a:prstGeom>
          <a:solidFill>
            <a:srgbClr val="27B7E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B0A7C8-800A-4AEA-915F-185A65778D6C}"/>
              </a:ext>
            </a:extLst>
          </p:cNvPr>
          <p:cNvSpPr>
            <a:spLocks noGrp="1"/>
          </p:cNvSpPr>
          <p:nvPr/>
        </p:nvSpPr>
        <p:spPr>
          <a:xfrm>
            <a:off x="11287125" y="6477000"/>
            <a:ext cx="28575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0833" lnSpcReduction="10000"/>
          </a:bodyPr>
          <a:lstStyle/>
          <a:p>
            <a:pPr algn="r">
              <a:defRPr sz="750" b="0">
                <a:solidFill>
                  <a:srgbClr val="7F919E"/>
                </a:solidFill>
                <a:latin typeface="Calibri"/>
                <a:ea typeface="Calibri"/>
                <a:cs typeface="Calibri"/>
              </a:defRPr>
            </a:pPr>
            <a:r>
              <a:rPr sz="750" b="0">
                <a:solidFill>
                  <a:srgbClr val="7F919E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205577-9685-4324-A943-FA68EEEC0DD0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6200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759" lnSpcReduction="10000"/>
          </a:bodyPr>
          <a:lstStyle/>
          <a:p>
            <a:pPr algn="l">
              <a:defRPr sz="675" b="0">
                <a:solidFill>
                  <a:srgbClr val="7F919E"/>
                </a:solidFill>
                <a:latin typeface="Calibri"/>
                <a:ea typeface="Calibri"/>
                <a:cs typeface="Calibri"/>
              </a:defRPr>
            </a:pPr>
            <a:r>
              <a:rPr sz="675" b="0">
                <a:solidFill>
                  <a:srgbClr val="7F919E"/>
                </a:solidFill>
                <a:latin typeface="Calibri"/>
                <a:ea typeface="Calibri"/>
                <a:cs typeface="Calibri"/>
              </a:rPr>
              <a:t>UNESCO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86255" y="1657350"/>
            <a:ext cx="3428089" cy="423862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9A49F46-6C36-4595-B03F-DC36C00BCCEC}"/>
              </a:ext>
            </a:extLst>
          </p:cNvPr>
          <p:cNvSpPr>
            <a:spLocks noGrp="1"/>
          </p:cNvSpPr>
          <p:nvPr/>
        </p:nvSpPr>
        <p:spPr>
          <a:xfrm>
            <a:off x="4667250" y="1714500"/>
            <a:ext cx="5715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487" lnSpcReduction="10000"/>
          </a:bodyPr>
          <a:lstStyle/>
          <a:p>
            <a:pPr algn="l">
              <a:defRPr sz="975" b="1">
                <a:solidFill>
                  <a:srgbClr val="F5C542"/>
                </a:solidFill>
                <a:latin typeface="Calibri"/>
                <a:ea typeface="Calibri"/>
                <a:cs typeface="Calibri"/>
              </a:defRPr>
            </a:pPr>
            <a:r>
              <a:rPr sz="975" b="1">
                <a:solidFill>
                  <a:srgbClr val="F5C542"/>
                </a:solidFill>
                <a:latin typeface="Calibri"/>
                <a:ea typeface="Calibri"/>
                <a:cs typeface="Calibri"/>
              </a:rPr>
              <a:t>WORLD TRENDS REPORT 2022–2025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45DB9F-2AEB-410A-B87D-F17EB0E9546F}"/>
              </a:ext>
            </a:extLst>
          </p:cNvPr>
          <p:cNvSpPr>
            <a:spLocks noGrp="1"/>
          </p:cNvSpPr>
          <p:nvPr/>
        </p:nvSpPr>
        <p:spPr>
          <a:xfrm>
            <a:off x="4667250" y="2038350"/>
            <a:ext cx="6572250" cy="742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000"/>
          </a:bodyPr>
          <a:lstStyle/>
          <a:p>
            <a:pPr algn="l">
              <a:defRPr sz="22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Journalism: Bridging the Promise</a:t>
            </a:r>
          </a:p>
          <a:p>
            <a:pPr algn="l">
              <a:defRPr sz="22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 Threat of Technology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080B9F-8ADA-45F6-B4C5-7DFC76282552}"/>
              </a:ext>
            </a:extLst>
          </p:cNvPr>
          <p:cNvSpPr>
            <a:spLocks noGrp="1"/>
          </p:cNvSpPr>
          <p:nvPr/>
        </p:nvSpPr>
        <p:spPr>
          <a:xfrm>
            <a:off x="4667250" y="2838450"/>
            <a:ext cx="6572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1">
                <a:solidFill>
                  <a:srgbClr val="31D39A"/>
                </a:solidFill>
                <a:latin typeface="Calibri"/>
                <a:ea typeface="Calibri"/>
                <a:cs typeface="Calibri"/>
              </a:defRPr>
            </a:pPr>
            <a:r>
              <a:rPr sz="1200" b="1">
                <a:solidFill>
                  <a:srgbClr val="31D39A"/>
                </a:solidFill>
                <a:latin typeface="Calibri"/>
                <a:ea typeface="Calibri"/>
                <a:cs typeface="Calibri"/>
              </a:rPr>
              <a:t>Chapter 2, beginning on page 71 of the publication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D0953B-B207-4C63-880F-0664E010F34E}"/>
              </a:ext>
            </a:extLst>
          </p:cNvPr>
          <p:cNvSpPr>
            <a:spLocks noGrp="1"/>
          </p:cNvSpPr>
          <p:nvPr/>
        </p:nvSpPr>
        <p:spPr>
          <a:xfrm>
            <a:off x="4667250" y="3390900"/>
            <a:ext cx="476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222" lnSpcReduction="20000"/>
          </a:bodyPr>
          <a:lstStyle/>
          <a:p>
            <a:pPr algn="l">
              <a:defRPr sz="1800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1800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6B81628-5C13-42DE-990D-B651F2D3FE06}"/>
              </a:ext>
            </a:extLst>
          </p:cNvPr>
          <p:cNvSpPr>
            <a:spLocks noGrp="1"/>
          </p:cNvSpPr>
          <p:nvPr/>
        </p:nvSpPr>
        <p:spPr>
          <a:xfrm>
            <a:off x="5334000" y="3390900"/>
            <a:ext cx="223456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33"/>
          </a:bodyPr>
          <a:lstStyle/>
          <a:p>
            <a:pPr algn="l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Promise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183923-C997-4481-9BD2-D9F82AA2FFAF}"/>
              </a:ext>
            </a:extLst>
          </p:cNvPr>
          <p:cNvSpPr>
            <a:spLocks noGrp="1"/>
          </p:cNvSpPr>
          <p:nvPr/>
        </p:nvSpPr>
        <p:spPr>
          <a:xfrm>
            <a:off x="8763000" y="3390900"/>
            <a:ext cx="2476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4003" lnSpcReduction="10000"/>
          </a:bodyPr>
          <a:lstStyle/>
          <a:p>
            <a:pPr algn="l">
              <a:defRPr sz="120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AI can uncover patterns in large datasets, historical records, satellite imagery and other evidence.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4A53FE-8BA2-4BEF-AA9E-CC37F55C8728}"/>
              </a:ext>
            </a:extLst>
          </p:cNvPr>
          <p:cNvSpPr>
            <a:spLocks noGrp="1"/>
          </p:cNvSpPr>
          <p:nvPr/>
        </p:nvSpPr>
        <p:spPr>
          <a:xfrm>
            <a:off x="4667250" y="4143375"/>
            <a:ext cx="476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222" lnSpcReduction="20000"/>
          </a:bodyPr>
          <a:lstStyle/>
          <a:p>
            <a:pPr algn="l">
              <a:defRPr sz="1800" b="1">
                <a:solidFill>
                  <a:srgbClr val="EF5B38"/>
                </a:solidFill>
                <a:latin typeface="Calibri"/>
                <a:ea typeface="Calibri"/>
                <a:cs typeface="Calibri"/>
              </a:defRPr>
            </a:pPr>
            <a:r>
              <a:rPr sz="1800" b="1">
                <a:solidFill>
                  <a:srgbClr val="EF5B3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EEA6BC-9D39-4036-9BF2-D8CA5C3A7A0A}"/>
              </a:ext>
            </a:extLst>
          </p:cNvPr>
          <p:cNvSpPr>
            <a:spLocks noGrp="1"/>
          </p:cNvSpPr>
          <p:nvPr/>
        </p:nvSpPr>
        <p:spPr>
          <a:xfrm>
            <a:off x="5334000" y="4143375"/>
            <a:ext cx="223456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33"/>
          </a:bodyPr>
          <a:lstStyle/>
          <a:p>
            <a:pPr algn="l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Threat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7038B6-D735-464F-A7C9-7308762E2C22}"/>
              </a:ext>
            </a:extLst>
          </p:cNvPr>
          <p:cNvSpPr>
            <a:spLocks noGrp="1"/>
          </p:cNvSpPr>
          <p:nvPr/>
        </p:nvSpPr>
        <p:spPr>
          <a:xfrm>
            <a:off x="8763000" y="4143375"/>
            <a:ext cx="2476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3128" lnSpcReduction="10000"/>
          </a:bodyPr>
          <a:lstStyle/>
          <a:p>
            <a:pPr algn="l">
              <a:defRPr sz="120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Synthetic content, AI over-reliance and embedded bias can weaken information integrity and pluralism.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9BB5B8-8568-4329-A8ED-3B3FB52B2D79}"/>
              </a:ext>
            </a:extLst>
          </p:cNvPr>
          <p:cNvSpPr>
            <a:spLocks noGrp="1"/>
          </p:cNvSpPr>
          <p:nvPr/>
        </p:nvSpPr>
        <p:spPr>
          <a:xfrm>
            <a:off x="4667250" y="4895850"/>
            <a:ext cx="476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222" lnSpcReduction="20000"/>
          </a:bodyPr>
          <a:lstStyle/>
          <a:p>
            <a:pPr algn="l">
              <a:defRPr sz="1800" b="1">
                <a:solidFill>
                  <a:srgbClr val="F5C542"/>
                </a:solidFill>
                <a:latin typeface="Calibri"/>
                <a:ea typeface="Calibri"/>
                <a:cs typeface="Calibri"/>
              </a:defRPr>
            </a:pPr>
            <a:r>
              <a:rPr sz="1800" b="1">
                <a:solidFill>
                  <a:srgbClr val="F5C542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CD1999A-BDB8-441C-9C56-B55EE39BD0B3}"/>
              </a:ext>
            </a:extLst>
          </p:cNvPr>
          <p:cNvSpPr>
            <a:spLocks noGrp="1"/>
          </p:cNvSpPr>
          <p:nvPr/>
        </p:nvSpPr>
        <p:spPr>
          <a:xfrm>
            <a:off x="5334000" y="4895850"/>
            <a:ext cx="223456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33"/>
          </a:bodyPr>
          <a:lstStyle/>
          <a:p>
            <a:pPr algn="l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Structural issue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0DEB48D-70B0-4995-ACA1-4EF2C2216CC2}"/>
              </a:ext>
            </a:extLst>
          </p:cNvPr>
          <p:cNvSpPr>
            <a:spLocks noGrp="1"/>
          </p:cNvSpPr>
          <p:nvPr/>
        </p:nvSpPr>
        <p:spPr>
          <a:xfrm>
            <a:off x="8763000" y="4895850"/>
            <a:ext cx="2476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3194" lnSpcReduction="10000"/>
          </a:bodyPr>
          <a:lstStyle/>
          <a:p>
            <a:pPr algn="l">
              <a:defRPr sz="120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AI systems reshape discovery, traffic and value flows, placing smaller and local-language media at greater risk.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F52F89-CB74-4779-9BF0-E53CB2A7C3B6}"/>
              </a:ext>
            </a:extLst>
          </p:cNvPr>
          <p:cNvSpPr>
            <a:spLocks noGrp="1"/>
          </p:cNvSpPr>
          <p:nvPr/>
        </p:nvSpPr>
        <p:spPr>
          <a:xfrm>
            <a:off x="4667250" y="5791200"/>
            <a:ext cx="6572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3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 chapter treats AI as an editorial, governance and media-viability issue.</a:t>
            </a:r>
          </a:p>
        </p:txBody>
      </p:sp>
    </p:spTree>
    <p:extLst>
      <p:ext uri="{BB962C8B-B14F-4D97-AF65-F5344CB8AC3E}">
        <p14:creationId xmlns:p14="http://schemas.microsoft.com/office/powerpoint/2010/main" val="1073797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6F62998-BEA1-4960-813F-D87F1C7B2209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4572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l">
              <a:defRPr sz="900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UNESCO • AI AND JOURNALISM ETHICS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B4EC2DA-198D-4773-A9B3-C08F977795BF}"/>
              </a:ext>
            </a:extLst>
          </p:cNvPr>
          <p:cNvSpPr>
            <a:spLocks noGrp="1"/>
          </p:cNvSpPr>
          <p:nvPr/>
        </p:nvSpPr>
        <p:spPr>
          <a:xfrm>
            <a:off x="609600" y="590550"/>
            <a:ext cx="109347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2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 chapter’s message for newsrooms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250A0E-93AD-4897-912A-44937151CD60}"/>
              </a:ext>
            </a:extLst>
          </p:cNvPr>
          <p:cNvSpPr>
            <a:spLocks noGrp="1"/>
          </p:cNvSpPr>
          <p:nvPr/>
        </p:nvSpPr>
        <p:spPr>
          <a:xfrm>
            <a:off x="609600" y="1304925"/>
            <a:ext cx="876300" cy="38100"/>
          </a:xfrm>
          <a:prstGeom prst="rect">
            <a:avLst/>
          </a:prstGeom>
          <a:solidFill>
            <a:srgbClr val="27B7E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F5C087-06B8-4A2D-AD0A-F10E599B29F6}"/>
              </a:ext>
            </a:extLst>
          </p:cNvPr>
          <p:cNvSpPr>
            <a:spLocks noGrp="1"/>
          </p:cNvSpPr>
          <p:nvPr/>
        </p:nvSpPr>
        <p:spPr>
          <a:xfrm>
            <a:off x="11287125" y="6477000"/>
            <a:ext cx="28575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0833" lnSpcReduction="10000"/>
          </a:bodyPr>
          <a:lstStyle/>
          <a:p>
            <a:pPr algn="r">
              <a:defRPr sz="750" b="0">
                <a:solidFill>
                  <a:srgbClr val="7F919E"/>
                </a:solidFill>
                <a:latin typeface="Calibri"/>
                <a:ea typeface="Calibri"/>
                <a:cs typeface="Calibri"/>
              </a:defRPr>
            </a:pPr>
            <a:r>
              <a:rPr sz="750" b="0">
                <a:solidFill>
                  <a:srgbClr val="7F919E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397397-56BD-4519-A123-3C3D09A3DA37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6200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759" lnSpcReduction="10000"/>
          </a:bodyPr>
          <a:lstStyle/>
          <a:p>
            <a:pPr algn="l">
              <a:defRPr sz="675" b="0">
                <a:solidFill>
                  <a:srgbClr val="7F919E"/>
                </a:solidFill>
                <a:latin typeface="Calibri"/>
                <a:ea typeface="Calibri"/>
                <a:cs typeface="Calibri"/>
              </a:defRPr>
            </a:pPr>
            <a:r>
              <a:rPr sz="675" b="0">
                <a:solidFill>
                  <a:srgbClr val="7F919E"/>
                </a:solidFill>
                <a:latin typeface="Calibri"/>
                <a:ea typeface="Calibri"/>
                <a:cs typeface="Calibri"/>
              </a:rPr>
              <a:t>UNESCO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D89D2E-7F22-4D3D-A26F-B339BC7936C0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476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222" lnSpcReduction="20000"/>
          </a:bodyPr>
          <a:lstStyle/>
          <a:p>
            <a:pPr algn="l">
              <a:defRPr sz="1800" b="1">
                <a:solidFill>
                  <a:srgbClr val="31D39A"/>
                </a:solidFill>
                <a:latin typeface="Calibri"/>
                <a:ea typeface="Calibri"/>
                <a:cs typeface="Calibri"/>
              </a:defRPr>
            </a:pPr>
            <a:r>
              <a:rPr sz="1800" b="1">
                <a:solidFill>
                  <a:srgbClr val="31D39A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02470C-4C9B-4CF8-8C26-2857D868D125}"/>
              </a:ext>
            </a:extLst>
          </p:cNvPr>
          <p:cNvSpPr>
            <a:spLocks noGrp="1"/>
          </p:cNvSpPr>
          <p:nvPr/>
        </p:nvSpPr>
        <p:spPr>
          <a:xfrm>
            <a:off x="1352550" y="1809750"/>
            <a:ext cx="359473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33"/>
          </a:bodyPr>
          <a:lstStyle/>
          <a:p>
            <a:pPr algn="l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Use AI where it adds evidence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A61DED-2B2D-4DB7-90C5-DD99EFA1C132}"/>
              </a:ext>
            </a:extLst>
          </p:cNvPr>
          <p:cNvSpPr>
            <a:spLocks noGrp="1"/>
          </p:cNvSpPr>
          <p:nvPr/>
        </p:nvSpPr>
        <p:spPr>
          <a:xfrm>
            <a:off x="4781550" y="1809750"/>
            <a:ext cx="6477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341"/>
          </a:bodyPr>
          <a:lstStyle/>
          <a:p>
            <a:pPr algn="l">
              <a:defRPr sz="120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The report highlights pattern finding, archival research and analysis of large or difficult datasets.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16C78F-E82C-43FC-A65D-1B46DF44A3DD}"/>
              </a:ext>
            </a:extLst>
          </p:cNvPr>
          <p:cNvSpPr>
            <a:spLocks noGrp="1"/>
          </p:cNvSpPr>
          <p:nvPr/>
        </p:nvSpPr>
        <p:spPr>
          <a:xfrm>
            <a:off x="685800" y="2686050"/>
            <a:ext cx="476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222" lnSpcReduction="20000"/>
          </a:bodyPr>
          <a:lstStyle/>
          <a:p>
            <a:pPr algn="l">
              <a:defRPr sz="1800" b="1">
                <a:solidFill>
                  <a:srgbClr val="EF5B38"/>
                </a:solidFill>
                <a:latin typeface="Calibri"/>
                <a:ea typeface="Calibri"/>
                <a:cs typeface="Calibri"/>
              </a:defRPr>
            </a:pPr>
            <a:r>
              <a:rPr sz="1800" b="1">
                <a:solidFill>
                  <a:srgbClr val="EF5B3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82E8E2-DED2-4026-8C1F-16AE84E6EA86}"/>
              </a:ext>
            </a:extLst>
          </p:cNvPr>
          <p:cNvSpPr>
            <a:spLocks noGrp="1"/>
          </p:cNvSpPr>
          <p:nvPr/>
        </p:nvSpPr>
        <p:spPr>
          <a:xfrm>
            <a:off x="1352550" y="2686050"/>
            <a:ext cx="359473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33"/>
          </a:bodyPr>
          <a:lstStyle/>
          <a:p>
            <a:pPr algn="l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Expect manipulation at scale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D172F1-ACF1-417B-81B5-BD2ADD258CC8}"/>
              </a:ext>
            </a:extLst>
          </p:cNvPr>
          <p:cNvSpPr>
            <a:spLocks noGrp="1"/>
          </p:cNvSpPr>
          <p:nvPr/>
        </p:nvSpPr>
        <p:spPr>
          <a:xfrm>
            <a:off x="4781550" y="2686050"/>
            <a:ext cx="6477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792"/>
          </a:bodyPr>
          <a:lstStyle/>
          <a:p>
            <a:pPr algn="l">
              <a:defRPr sz="120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Generative systems can create convincing synthetic material and flood the information space with low-value content.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A09280-219B-441E-B1B6-03F2BE49AB8F}"/>
              </a:ext>
            </a:extLst>
          </p:cNvPr>
          <p:cNvSpPr>
            <a:spLocks noGrp="1"/>
          </p:cNvSpPr>
          <p:nvPr/>
        </p:nvSpPr>
        <p:spPr>
          <a:xfrm>
            <a:off x="685800" y="3562350"/>
            <a:ext cx="476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222" lnSpcReduction="20000"/>
          </a:bodyPr>
          <a:lstStyle/>
          <a:p>
            <a:pPr algn="l">
              <a:defRPr sz="1800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1800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EA0062-EBCB-4E74-8CB0-0D79B612DA03}"/>
              </a:ext>
            </a:extLst>
          </p:cNvPr>
          <p:cNvSpPr>
            <a:spLocks noGrp="1"/>
          </p:cNvSpPr>
          <p:nvPr/>
        </p:nvSpPr>
        <p:spPr>
          <a:xfrm>
            <a:off x="1352550" y="3562350"/>
            <a:ext cx="359473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33"/>
          </a:bodyPr>
          <a:lstStyle/>
          <a:p>
            <a:pPr algn="l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Protect linguistic diversity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D8F0EE-72EF-4472-A706-F6FE0EAA6547}"/>
              </a:ext>
            </a:extLst>
          </p:cNvPr>
          <p:cNvSpPr>
            <a:spLocks noGrp="1"/>
          </p:cNvSpPr>
          <p:nvPr/>
        </p:nvSpPr>
        <p:spPr>
          <a:xfrm>
            <a:off x="4781550" y="3562350"/>
            <a:ext cx="6477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792"/>
          </a:bodyPr>
          <a:lstStyle/>
          <a:p>
            <a:pPr algn="l">
              <a:defRPr sz="120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Training data dominated by English and the Global North can marginalize local languages, histories and perspectives.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258EA8-FE8C-495A-86F0-4D15DB2AB4C6}"/>
              </a:ext>
            </a:extLst>
          </p:cNvPr>
          <p:cNvSpPr>
            <a:spLocks noGrp="1"/>
          </p:cNvSpPr>
          <p:nvPr/>
        </p:nvSpPr>
        <p:spPr>
          <a:xfrm>
            <a:off x="685800" y="4438650"/>
            <a:ext cx="476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222" lnSpcReduction="20000"/>
          </a:bodyPr>
          <a:lstStyle/>
          <a:p>
            <a:pPr algn="l">
              <a:defRPr sz="1800" b="1">
                <a:solidFill>
                  <a:srgbClr val="F5C542"/>
                </a:solidFill>
                <a:latin typeface="Calibri"/>
                <a:ea typeface="Calibri"/>
                <a:cs typeface="Calibri"/>
              </a:defRPr>
            </a:pPr>
            <a:r>
              <a:rPr sz="1800" b="1">
                <a:solidFill>
                  <a:srgbClr val="F5C542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652DCA-C484-4E07-B2FB-B6C4FD2CFD42}"/>
              </a:ext>
            </a:extLst>
          </p:cNvPr>
          <p:cNvSpPr>
            <a:spLocks noGrp="1"/>
          </p:cNvSpPr>
          <p:nvPr/>
        </p:nvSpPr>
        <p:spPr>
          <a:xfrm>
            <a:off x="1352550" y="4438650"/>
            <a:ext cx="359473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33"/>
          </a:bodyPr>
          <a:lstStyle/>
          <a:p>
            <a:pPr algn="l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Defend journalism’s value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AEEFEE-6EC5-4F08-BAB0-5D9FCDA67F39}"/>
              </a:ext>
            </a:extLst>
          </p:cNvPr>
          <p:cNvSpPr>
            <a:spLocks noGrp="1"/>
          </p:cNvSpPr>
          <p:nvPr/>
        </p:nvSpPr>
        <p:spPr>
          <a:xfrm>
            <a:off x="4781550" y="4438650"/>
            <a:ext cx="6477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792"/>
          </a:bodyPr>
          <a:lstStyle/>
          <a:p>
            <a:pPr algn="l">
              <a:defRPr sz="120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AI-mediated discovery can reduce referrals and weaken compensation for the reporting that models rely on.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1F34237-E855-47C3-8C42-5E73AB3ABE7F}"/>
              </a:ext>
            </a:extLst>
          </p:cNvPr>
          <p:cNvSpPr>
            <a:spLocks noGrp="1"/>
          </p:cNvSpPr>
          <p:nvPr/>
        </p:nvSpPr>
        <p:spPr>
          <a:xfrm>
            <a:off x="685800" y="5619750"/>
            <a:ext cx="105727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Professional journalism remains essential, but newsrooms cannot solve these structural pressures alone.</a:t>
            </a:r>
          </a:p>
        </p:txBody>
      </p:sp>
    </p:spTree>
    <p:extLst>
      <p:ext uri="{BB962C8B-B14F-4D97-AF65-F5344CB8AC3E}">
        <p14:creationId xmlns:p14="http://schemas.microsoft.com/office/powerpoint/2010/main" val="1163580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61F7055C-4BCF-45C1-8020-477664EA0423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4572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l">
              <a:defRPr sz="900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UNESCO • AI AND JOURNALISM ETHICS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0B224D9-2D00-4510-9525-6C4761890A8D}"/>
              </a:ext>
            </a:extLst>
          </p:cNvPr>
          <p:cNvSpPr>
            <a:spLocks noGrp="1"/>
          </p:cNvSpPr>
          <p:nvPr/>
        </p:nvSpPr>
        <p:spPr>
          <a:xfrm>
            <a:off x="609600" y="590550"/>
            <a:ext cx="109347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2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 UNESCO AI Ethics Recommendation as a newsroom test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FB2D30-D4EF-46DD-B308-AD1845BCED6E}"/>
              </a:ext>
            </a:extLst>
          </p:cNvPr>
          <p:cNvSpPr>
            <a:spLocks noGrp="1"/>
          </p:cNvSpPr>
          <p:nvPr/>
        </p:nvSpPr>
        <p:spPr>
          <a:xfrm>
            <a:off x="609600" y="1304925"/>
            <a:ext cx="876300" cy="38100"/>
          </a:xfrm>
          <a:prstGeom prst="rect">
            <a:avLst/>
          </a:prstGeom>
          <a:solidFill>
            <a:srgbClr val="27B7E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1883D4-DC5F-4FF5-A811-8874BC6B5F7B}"/>
              </a:ext>
            </a:extLst>
          </p:cNvPr>
          <p:cNvSpPr>
            <a:spLocks noGrp="1"/>
          </p:cNvSpPr>
          <p:nvPr/>
        </p:nvSpPr>
        <p:spPr>
          <a:xfrm>
            <a:off x="11287125" y="6477000"/>
            <a:ext cx="28575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53333" lnSpcReduction="20000"/>
          </a:bodyPr>
          <a:lstStyle/>
          <a:p>
            <a:pPr algn="r">
              <a:defRPr sz="750" b="0">
                <a:solidFill>
                  <a:srgbClr val="7F919E"/>
                </a:solidFill>
                <a:latin typeface="Calibri"/>
                <a:ea typeface="Calibri"/>
                <a:cs typeface="Calibri"/>
              </a:defRPr>
            </a:pPr>
            <a:r>
              <a:rPr sz="750" b="0">
                <a:solidFill>
                  <a:srgbClr val="7F919E"/>
                </a:solidFill>
                <a:latin typeface="Calibri"/>
                <a:ea typeface="Calibri"/>
                <a:cs typeface="Calibri"/>
              </a:rPr>
              <a:t>05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9DBC54-A384-451E-9353-FED9CC2DE5B4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6200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59259" lnSpcReduction="20000"/>
          </a:bodyPr>
          <a:lstStyle/>
          <a:p>
            <a:pPr algn="l">
              <a:defRPr sz="675" b="0">
                <a:solidFill>
                  <a:srgbClr val="7F919E"/>
                </a:solidFill>
                <a:latin typeface="Calibri"/>
                <a:ea typeface="Calibri"/>
                <a:cs typeface="Calibri"/>
              </a:defRPr>
            </a:pPr>
            <a:r>
              <a:rPr sz="675" b="0">
                <a:solidFill>
                  <a:srgbClr val="7F919E"/>
                </a:solidFill>
                <a:latin typeface="Calibri"/>
                <a:ea typeface="Calibri"/>
                <a:cs typeface="Calibri"/>
              </a:rPr>
              <a:t>UNESCO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B72A60-A115-4026-98BC-A3B748492833}"/>
              </a:ext>
            </a:extLst>
          </p:cNvPr>
          <p:cNvSpPr>
            <a:spLocks noGrp="1"/>
          </p:cNvSpPr>
          <p:nvPr/>
        </p:nvSpPr>
        <p:spPr>
          <a:xfrm>
            <a:off x="3476625" y="1695450"/>
            <a:ext cx="476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222" lnSpcReduction="20000"/>
          </a:bodyPr>
          <a:lstStyle/>
          <a:p>
            <a:pPr algn="l">
              <a:defRPr sz="1800" b="1">
                <a:solidFill>
                  <a:srgbClr val="31D39A"/>
                </a:solidFill>
                <a:latin typeface="Calibri"/>
                <a:ea typeface="Calibri"/>
                <a:cs typeface="Calibri"/>
              </a:defRPr>
            </a:pPr>
            <a:r>
              <a:rPr sz="1800" b="1">
                <a:solidFill>
                  <a:srgbClr val="31D39A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7309B2-75BB-4630-946F-2BD8EBC60E4E}"/>
              </a:ext>
            </a:extLst>
          </p:cNvPr>
          <p:cNvSpPr>
            <a:spLocks noGrp="1"/>
          </p:cNvSpPr>
          <p:nvPr/>
        </p:nvSpPr>
        <p:spPr>
          <a:xfrm>
            <a:off x="4143375" y="1695450"/>
            <a:ext cx="262318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33"/>
          </a:bodyPr>
          <a:lstStyle/>
          <a:p>
            <a:pPr algn="l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Necessity and harm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223A98-B320-4ACD-B5C6-C34579AA2E07}"/>
              </a:ext>
            </a:extLst>
          </p:cNvPr>
          <p:cNvSpPr>
            <a:spLocks noGrp="1"/>
          </p:cNvSpPr>
          <p:nvPr/>
        </p:nvSpPr>
        <p:spPr>
          <a:xfrm>
            <a:off x="7572375" y="1695450"/>
            <a:ext cx="3619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792"/>
          </a:bodyPr>
          <a:lstStyle/>
          <a:p>
            <a:pPr algn="l">
              <a:defRPr sz="120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Does AI improve the journalism, and what foreseeable harm could follow?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88607D-2BD4-4EA3-93C2-4174C8271ACA}"/>
              </a:ext>
            </a:extLst>
          </p:cNvPr>
          <p:cNvSpPr>
            <a:spLocks noGrp="1"/>
          </p:cNvSpPr>
          <p:nvPr/>
        </p:nvSpPr>
        <p:spPr>
          <a:xfrm>
            <a:off x="3476625" y="2476500"/>
            <a:ext cx="476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222" lnSpcReduction="20000"/>
          </a:bodyPr>
          <a:lstStyle/>
          <a:p>
            <a:pPr algn="l">
              <a:defRPr sz="1800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1800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3D4D69-7A73-494C-97EC-E8BC77015D9F}"/>
              </a:ext>
            </a:extLst>
          </p:cNvPr>
          <p:cNvSpPr>
            <a:spLocks noGrp="1"/>
          </p:cNvSpPr>
          <p:nvPr/>
        </p:nvSpPr>
        <p:spPr>
          <a:xfrm>
            <a:off x="4143375" y="2476500"/>
            <a:ext cx="262318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33"/>
          </a:bodyPr>
          <a:lstStyle/>
          <a:p>
            <a:pPr algn="l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Privacy and sources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3CC2BF-9C06-4D1D-A85A-08FD0575E3E8}"/>
              </a:ext>
            </a:extLst>
          </p:cNvPr>
          <p:cNvSpPr>
            <a:spLocks noGrp="1"/>
          </p:cNvSpPr>
          <p:nvPr/>
        </p:nvSpPr>
        <p:spPr>
          <a:xfrm>
            <a:off x="7572375" y="2476500"/>
            <a:ext cx="3619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792"/>
          </a:bodyPr>
          <a:lstStyle/>
          <a:p>
            <a:pPr algn="l">
              <a:defRPr sz="120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Will prompts, datasets or vendors expose confidential material?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3C30DCE-6FDA-4184-8ACD-4D0E08A32794}"/>
              </a:ext>
            </a:extLst>
          </p:cNvPr>
          <p:cNvSpPr>
            <a:spLocks noGrp="1"/>
          </p:cNvSpPr>
          <p:nvPr/>
        </p:nvSpPr>
        <p:spPr>
          <a:xfrm>
            <a:off x="3476625" y="3257550"/>
            <a:ext cx="476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222" lnSpcReduction="20000"/>
          </a:bodyPr>
          <a:lstStyle/>
          <a:p>
            <a:pPr algn="l">
              <a:defRPr sz="1800" b="1">
                <a:solidFill>
                  <a:srgbClr val="F5C542"/>
                </a:solidFill>
                <a:latin typeface="Calibri"/>
                <a:ea typeface="Calibri"/>
                <a:cs typeface="Calibri"/>
              </a:defRPr>
            </a:pPr>
            <a:r>
              <a:rPr sz="1800" b="1">
                <a:solidFill>
                  <a:srgbClr val="F5C542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FA86EF-8A71-4E0C-8528-8781DF359891}"/>
              </a:ext>
            </a:extLst>
          </p:cNvPr>
          <p:cNvSpPr>
            <a:spLocks noGrp="1"/>
          </p:cNvSpPr>
          <p:nvPr/>
        </p:nvSpPr>
        <p:spPr>
          <a:xfrm>
            <a:off x="4143375" y="3257550"/>
            <a:ext cx="262318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33"/>
          </a:bodyPr>
          <a:lstStyle/>
          <a:p>
            <a:pPr algn="l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Fairness and pluralism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C61734-2F71-4461-B907-A43EBD038D01}"/>
              </a:ext>
            </a:extLst>
          </p:cNvPr>
          <p:cNvSpPr>
            <a:spLocks noGrp="1"/>
          </p:cNvSpPr>
          <p:nvPr/>
        </p:nvSpPr>
        <p:spPr>
          <a:xfrm>
            <a:off x="7572375" y="3257550"/>
            <a:ext cx="3619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792"/>
          </a:bodyPr>
          <a:lstStyle/>
          <a:p>
            <a:pPr algn="l">
              <a:defRPr sz="120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Whose language, identity or viewpoint is missing or misrepresented?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D9CB197-FB3B-4EE8-8A1B-2526BCED98E9}"/>
              </a:ext>
            </a:extLst>
          </p:cNvPr>
          <p:cNvSpPr>
            <a:spLocks noGrp="1"/>
          </p:cNvSpPr>
          <p:nvPr/>
        </p:nvSpPr>
        <p:spPr>
          <a:xfrm>
            <a:off x="3476625" y="4038600"/>
            <a:ext cx="476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222" lnSpcReduction="20000"/>
          </a:bodyPr>
          <a:lstStyle/>
          <a:p>
            <a:pPr algn="l">
              <a:defRPr sz="1800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1800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F1DBEEB-F2D8-4B3B-9DD9-9459BAE380AD}"/>
              </a:ext>
            </a:extLst>
          </p:cNvPr>
          <p:cNvSpPr>
            <a:spLocks noGrp="1"/>
          </p:cNvSpPr>
          <p:nvPr/>
        </p:nvSpPr>
        <p:spPr>
          <a:xfrm>
            <a:off x="4143375" y="4038600"/>
            <a:ext cx="262318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33"/>
          </a:bodyPr>
          <a:lstStyle/>
          <a:p>
            <a:pPr algn="l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Transparency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135EC55-875B-4EBB-AD71-BD41EFE63B04}"/>
              </a:ext>
            </a:extLst>
          </p:cNvPr>
          <p:cNvSpPr>
            <a:spLocks noGrp="1"/>
          </p:cNvSpPr>
          <p:nvPr/>
        </p:nvSpPr>
        <p:spPr>
          <a:xfrm>
            <a:off x="7572375" y="4038600"/>
            <a:ext cx="3619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792"/>
          </a:bodyPr>
          <a:lstStyle/>
          <a:p>
            <a:pPr algn="l">
              <a:defRPr sz="120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What should audiences know about AI’s material role?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B5DC11-F9B3-4B1F-9C3C-4FBAE89BC1FC}"/>
              </a:ext>
            </a:extLst>
          </p:cNvPr>
          <p:cNvSpPr>
            <a:spLocks noGrp="1"/>
          </p:cNvSpPr>
          <p:nvPr/>
        </p:nvSpPr>
        <p:spPr>
          <a:xfrm>
            <a:off x="3476625" y="4819650"/>
            <a:ext cx="476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222" lnSpcReduction="20000"/>
          </a:bodyPr>
          <a:lstStyle/>
          <a:p>
            <a:pPr algn="l">
              <a:defRPr sz="1800" b="1">
                <a:solidFill>
                  <a:srgbClr val="EF5B38"/>
                </a:solidFill>
                <a:latin typeface="Calibri"/>
                <a:ea typeface="Calibri"/>
                <a:cs typeface="Calibri"/>
              </a:defRPr>
            </a:pPr>
            <a:r>
              <a:rPr sz="1800" b="1">
                <a:solidFill>
                  <a:srgbClr val="EF5B38"/>
                </a:solidFill>
                <a:latin typeface="Calibri"/>
                <a:ea typeface="Calibri"/>
                <a:cs typeface="Calibri"/>
              </a:rPr>
              <a:t>05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DA81141-ABF2-484A-9DDB-97E65DD782A1}"/>
              </a:ext>
            </a:extLst>
          </p:cNvPr>
          <p:cNvSpPr>
            <a:spLocks noGrp="1"/>
          </p:cNvSpPr>
          <p:nvPr/>
        </p:nvSpPr>
        <p:spPr>
          <a:xfrm>
            <a:off x="4143375" y="4819650"/>
            <a:ext cx="262318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33"/>
          </a:bodyPr>
          <a:lstStyle/>
          <a:p>
            <a:pPr algn="l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Human accountability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28B1E5B-8076-4E71-A4EA-E858353A50C7}"/>
              </a:ext>
            </a:extLst>
          </p:cNvPr>
          <p:cNvSpPr>
            <a:spLocks noGrp="1"/>
          </p:cNvSpPr>
          <p:nvPr/>
        </p:nvSpPr>
        <p:spPr>
          <a:xfrm>
            <a:off x="7572375" y="4819650"/>
            <a:ext cx="3619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792"/>
          </a:bodyPr>
          <a:lstStyle/>
          <a:p>
            <a:pPr algn="l">
              <a:defRPr sz="120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Who approves publication, responds to harm and corrects the record?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30BFF52-D525-4134-B02B-353D1D79F22C}"/>
              </a:ext>
            </a:extLst>
          </p:cNvPr>
          <p:cNvSpPr>
            <a:spLocks noGrp="1"/>
          </p:cNvSpPr>
          <p:nvPr/>
        </p:nvSpPr>
        <p:spPr>
          <a:xfrm>
            <a:off x="685800" y="5143500"/>
            <a:ext cx="233362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389" lnSpcReduction="20000"/>
          </a:bodyPr>
          <a:lstStyle/>
          <a:p>
            <a:pPr algn="ctr">
              <a:defRPr sz="1125" b="1">
                <a:solidFill>
                  <a:srgbClr val="F5C542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F5C542"/>
                </a:solidFill>
                <a:latin typeface="Calibri"/>
                <a:ea typeface="Calibri"/>
                <a:cs typeface="Calibri"/>
              </a:rPr>
              <a:t>Adopted by UNESCO Member States in 2021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001E89-CA70-4903-6944-193D41D66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829105"/>
            <a:ext cx="2167615" cy="2990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258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99D0980E-1FA8-4D7B-8E75-63679C441B5E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4572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l">
              <a:defRPr sz="900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UNESCO • AI AND JOURNALISM ETHICS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B80F045-DD22-4B9A-A913-B9639B9CF5E6}"/>
              </a:ext>
            </a:extLst>
          </p:cNvPr>
          <p:cNvSpPr>
            <a:spLocks noGrp="1"/>
          </p:cNvSpPr>
          <p:nvPr/>
        </p:nvSpPr>
        <p:spPr>
          <a:xfrm>
            <a:off x="609600" y="590550"/>
            <a:ext cx="109347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2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Ethics across the editorial lifecycle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E3E0AF-EB68-4F6F-BCCE-24B4869926DF}"/>
              </a:ext>
            </a:extLst>
          </p:cNvPr>
          <p:cNvSpPr>
            <a:spLocks noGrp="1"/>
          </p:cNvSpPr>
          <p:nvPr/>
        </p:nvSpPr>
        <p:spPr>
          <a:xfrm>
            <a:off x="609600" y="1304925"/>
            <a:ext cx="876300" cy="38100"/>
          </a:xfrm>
          <a:prstGeom prst="rect">
            <a:avLst/>
          </a:prstGeom>
          <a:solidFill>
            <a:srgbClr val="27B7E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2CB289-A629-4596-8012-123916FDCBA6}"/>
              </a:ext>
            </a:extLst>
          </p:cNvPr>
          <p:cNvSpPr>
            <a:spLocks noGrp="1"/>
          </p:cNvSpPr>
          <p:nvPr/>
        </p:nvSpPr>
        <p:spPr>
          <a:xfrm>
            <a:off x="11287125" y="6477000"/>
            <a:ext cx="28575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53333" lnSpcReduction="20000"/>
          </a:bodyPr>
          <a:lstStyle/>
          <a:p>
            <a:pPr algn="r">
              <a:defRPr sz="750" b="0">
                <a:solidFill>
                  <a:srgbClr val="7F919E"/>
                </a:solidFill>
                <a:latin typeface="Calibri"/>
                <a:ea typeface="Calibri"/>
                <a:cs typeface="Calibri"/>
              </a:defRPr>
            </a:pPr>
            <a:r>
              <a:rPr sz="750" b="0">
                <a:solidFill>
                  <a:srgbClr val="7F919E"/>
                </a:solidFill>
                <a:latin typeface="Calibri"/>
                <a:ea typeface="Calibri"/>
                <a:cs typeface="Calibri"/>
              </a:rPr>
              <a:t>06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1954BF-A891-431E-BAC3-1143FA614C40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6200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59259" lnSpcReduction="20000"/>
          </a:bodyPr>
          <a:lstStyle/>
          <a:p>
            <a:pPr algn="l">
              <a:defRPr sz="675" b="0">
                <a:solidFill>
                  <a:srgbClr val="7F919E"/>
                </a:solidFill>
                <a:latin typeface="Calibri"/>
                <a:ea typeface="Calibri"/>
                <a:cs typeface="Calibri"/>
              </a:defRPr>
            </a:pPr>
            <a:r>
              <a:rPr sz="675" b="0">
                <a:solidFill>
                  <a:srgbClr val="7F919E"/>
                </a:solidFill>
                <a:latin typeface="Calibri"/>
                <a:ea typeface="Calibri"/>
                <a:cs typeface="Calibri"/>
              </a:rPr>
              <a:t>UNESCO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3AD8B3-429F-49FF-A4B7-B96C10A6AF44}"/>
              </a:ext>
            </a:extLst>
          </p:cNvPr>
          <p:cNvSpPr>
            <a:spLocks noGrp="1"/>
          </p:cNvSpPr>
          <p:nvPr/>
        </p:nvSpPr>
        <p:spPr>
          <a:xfrm>
            <a:off x="1133475" y="1847850"/>
            <a:ext cx="742950" cy="742950"/>
          </a:xfrm>
          <a:prstGeom prst="rect">
            <a:avLst/>
          </a:prstGeom>
          <a:solidFill>
            <a:srgbClr val="0D2639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99CEE5-B62E-48DD-B036-638C69456408}"/>
              </a:ext>
            </a:extLst>
          </p:cNvPr>
          <p:cNvSpPr>
            <a:spLocks noGrp="1"/>
          </p:cNvSpPr>
          <p:nvPr/>
        </p:nvSpPr>
        <p:spPr>
          <a:xfrm>
            <a:off x="609600" y="2800350"/>
            <a:ext cx="17907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ctr">
              <a:defRPr sz="9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9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COMMISSION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10B8E8-807A-47B5-8ED0-B1AF058C961C}"/>
              </a:ext>
            </a:extLst>
          </p:cNvPr>
          <p:cNvSpPr>
            <a:spLocks noGrp="1"/>
          </p:cNvSpPr>
          <p:nvPr/>
        </p:nvSpPr>
        <p:spPr>
          <a:xfrm>
            <a:off x="685800" y="3143250"/>
            <a:ext cx="163830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05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Purpose, public value and risk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51C142-4C0A-4A62-B1E2-A4EEEB50D594}"/>
              </a:ext>
            </a:extLst>
          </p:cNvPr>
          <p:cNvSpPr>
            <a:spLocks noGrp="1"/>
          </p:cNvSpPr>
          <p:nvPr/>
        </p:nvSpPr>
        <p:spPr>
          <a:xfrm>
            <a:off x="2228850" y="2200275"/>
            <a:ext cx="457200" cy="28575"/>
          </a:xfrm>
          <a:prstGeom prst="rect">
            <a:avLst/>
          </a:prstGeom>
          <a:solidFill>
            <a:srgbClr val="24465C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9FA5C2-1691-4BCB-801E-3A0516044CE3}"/>
              </a:ext>
            </a:extLst>
          </p:cNvPr>
          <p:cNvSpPr>
            <a:spLocks noGrp="1"/>
          </p:cNvSpPr>
          <p:nvPr/>
        </p:nvSpPr>
        <p:spPr>
          <a:xfrm>
            <a:off x="3057525" y="1847850"/>
            <a:ext cx="742950" cy="742950"/>
          </a:xfrm>
          <a:prstGeom prst="rect">
            <a:avLst/>
          </a:prstGeom>
          <a:solidFill>
            <a:srgbClr val="0D2639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FB6C50-D5D7-4827-AA82-67A129B46CA4}"/>
              </a:ext>
            </a:extLst>
          </p:cNvPr>
          <p:cNvSpPr>
            <a:spLocks noGrp="1"/>
          </p:cNvSpPr>
          <p:nvPr/>
        </p:nvSpPr>
        <p:spPr>
          <a:xfrm>
            <a:off x="2533650" y="2800350"/>
            <a:ext cx="17907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ctr">
              <a:defRPr sz="9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9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GATHER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8E574B-AB6B-45AC-A2AE-BC6E5937C3B3}"/>
              </a:ext>
            </a:extLst>
          </p:cNvPr>
          <p:cNvSpPr>
            <a:spLocks noGrp="1"/>
          </p:cNvSpPr>
          <p:nvPr/>
        </p:nvSpPr>
        <p:spPr>
          <a:xfrm>
            <a:off x="2609850" y="3143250"/>
            <a:ext cx="163830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05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Consent, privacy and source protection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04A1C01-64E7-4AEA-8187-FECFE95591A9}"/>
              </a:ext>
            </a:extLst>
          </p:cNvPr>
          <p:cNvSpPr>
            <a:spLocks noGrp="1"/>
          </p:cNvSpPr>
          <p:nvPr/>
        </p:nvSpPr>
        <p:spPr>
          <a:xfrm>
            <a:off x="4152900" y="2200275"/>
            <a:ext cx="457200" cy="28575"/>
          </a:xfrm>
          <a:prstGeom prst="rect">
            <a:avLst/>
          </a:prstGeom>
          <a:solidFill>
            <a:srgbClr val="24465C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81BA9C-2BA3-4EC9-BD6C-961690131879}"/>
              </a:ext>
            </a:extLst>
          </p:cNvPr>
          <p:cNvSpPr>
            <a:spLocks noGrp="1"/>
          </p:cNvSpPr>
          <p:nvPr/>
        </p:nvSpPr>
        <p:spPr>
          <a:xfrm>
            <a:off x="4981575" y="1847850"/>
            <a:ext cx="742950" cy="742950"/>
          </a:xfrm>
          <a:prstGeom prst="rect">
            <a:avLst/>
          </a:prstGeom>
          <a:solidFill>
            <a:srgbClr val="0D2639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AA821AF-81E6-493F-AF53-6164E2620253}"/>
              </a:ext>
            </a:extLst>
          </p:cNvPr>
          <p:cNvSpPr>
            <a:spLocks noGrp="1"/>
          </p:cNvSpPr>
          <p:nvPr/>
        </p:nvSpPr>
        <p:spPr>
          <a:xfrm>
            <a:off x="4457700" y="2800350"/>
            <a:ext cx="17907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ctr">
              <a:defRPr sz="9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9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GENERATE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587366-5D83-4B2A-AC49-5EFD186EA476}"/>
              </a:ext>
            </a:extLst>
          </p:cNvPr>
          <p:cNvSpPr>
            <a:spLocks noGrp="1"/>
          </p:cNvSpPr>
          <p:nvPr/>
        </p:nvSpPr>
        <p:spPr>
          <a:xfrm>
            <a:off x="4533900" y="3143250"/>
            <a:ext cx="163830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05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Provenance, copyright and bias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EBBF4E9-D2E2-4704-AF3F-B540BFAF4B41}"/>
              </a:ext>
            </a:extLst>
          </p:cNvPr>
          <p:cNvSpPr>
            <a:spLocks noGrp="1"/>
          </p:cNvSpPr>
          <p:nvPr/>
        </p:nvSpPr>
        <p:spPr>
          <a:xfrm>
            <a:off x="6076950" y="2200275"/>
            <a:ext cx="457200" cy="28575"/>
          </a:xfrm>
          <a:prstGeom prst="rect">
            <a:avLst/>
          </a:prstGeom>
          <a:solidFill>
            <a:srgbClr val="24465C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B38349-14E2-4045-A226-C1AB0BD71D24}"/>
              </a:ext>
            </a:extLst>
          </p:cNvPr>
          <p:cNvSpPr>
            <a:spLocks noGrp="1"/>
          </p:cNvSpPr>
          <p:nvPr/>
        </p:nvSpPr>
        <p:spPr>
          <a:xfrm>
            <a:off x="6905625" y="1847850"/>
            <a:ext cx="742950" cy="742950"/>
          </a:xfrm>
          <a:prstGeom prst="rect">
            <a:avLst/>
          </a:prstGeom>
          <a:solidFill>
            <a:srgbClr val="27B7E7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00" b="1">
                <a:solidFill>
                  <a:srgbClr val="071827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071827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33587C7-CEDA-42D8-BA9B-DD786B96B270}"/>
              </a:ext>
            </a:extLst>
          </p:cNvPr>
          <p:cNvSpPr>
            <a:spLocks noGrp="1"/>
          </p:cNvSpPr>
          <p:nvPr/>
        </p:nvSpPr>
        <p:spPr>
          <a:xfrm>
            <a:off x="6381750" y="2800350"/>
            <a:ext cx="17907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ctr">
              <a:defRPr sz="975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975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VERIFY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7A9D8AC-429A-4A81-AF3C-F81F64A72FC0}"/>
              </a:ext>
            </a:extLst>
          </p:cNvPr>
          <p:cNvSpPr>
            <a:spLocks noGrp="1"/>
          </p:cNvSpPr>
          <p:nvPr/>
        </p:nvSpPr>
        <p:spPr>
          <a:xfrm>
            <a:off x="6457950" y="3143250"/>
            <a:ext cx="163830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05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Independent evidence and authenticity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7037117-5F2E-434A-9D61-94076D253249}"/>
              </a:ext>
            </a:extLst>
          </p:cNvPr>
          <p:cNvSpPr>
            <a:spLocks noGrp="1"/>
          </p:cNvSpPr>
          <p:nvPr/>
        </p:nvSpPr>
        <p:spPr>
          <a:xfrm>
            <a:off x="8001000" y="2200275"/>
            <a:ext cx="457200" cy="28575"/>
          </a:xfrm>
          <a:prstGeom prst="rect">
            <a:avLst/>
          </a:prstGeom>
          <a:solidFill>
            <a:srgbClr val="24465C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1DE6A76-8BCF-4DDB-9716-73B62D3CEEC7}"/>
              </a:ext>
            </a:extLst>
          </p:cNvPr>
          <p:cNvSpPr>
            <a:spLocks noGrp="1"/>
          </p:cNvSpPr>
          <p:nvPr/>
        </p:nvSpPr>
        <p:spPr>
          <a:xfrm>
            <a:off x="8829675" y="1847850"/>
            <a:ext cx="742950" cy="742950"/>
          </a:xfrm>
          <a:prstGeom prst="rect">
            <a:avLst/>
          </a:prstGeom>
          <a:solidFill>
            <a:srgbClr val="0D2639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FE10611-758D-4935-9366-89A6756C8752}"/>
              </a:ext>
            </a:extLst>
          </p:cNvPr>
          <p:cNvSpPr>
            <a:spLocks noGrp="1"/>
          </p:cNvSpPr>
          <p:nvPr/>
        </p:nvSpPr>
        <p:spPr>
          <a:xfrm>
            <a:off x="8305800" y="2800350"/>
            <a:ext cx="17907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ctr">
              <a:defRPr sz="9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9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PUBLISH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02F58CD-DCA1-439B-AABD-9C979327F98B}"/>
              </a:ext>
            </a:extLst>
          </p:cNvPr>
          <p:cNvSpPr>
            <a:spLocks noGrp="1"/>
          </p:cNvSpPr>
          <p:nvPr/>
        </p:nvSpPr>
        <p:spPr>
          <a:xfrm>
            <a:off x="8382000" y="3143250"/>
            <a:ext cx="163830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05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Disclosure, approval and accountability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65C6D29-9E4E-4B7A-9CD8-F79451DD7537}"/>
              </a:ext>
            </a:extLst>
          </p:cNvPr>
          <p:cNvSpPr>
            <a:spLocks noGrp="1"/>
          </p:cNvSpPr>
          <p:nvPr/>
        </p:nvSpPr>
        <p:spPr>
          <a:xfrm>
            <a:off x="9925050" y="2200275"/>
            <a:ext cx="457200" cy="28575"/>
          </a:xfrm>
          <a:prstGeom prst="rect">
            <a:avLst/>
          </a:prstGeom>
          <a:solidFill>
            <a:srgbClr val="24465C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84A8915-28CB-4AE3-8ADB-0C048BDF4244}"/>
              </a:ext>
            </a:extLst>
          </p:cNvPr>
          <p:cNvSpPr>
            <a:spLocks noGrp="1"/>
          </p:cNvSpPr>
          <p:nvPr/>
        </p:nvSpPr>
        <p:spPr>
          <a:xfrm>
            <a:off x="10753725" y="1847850"/>
            <a:ext cx="742950" cy="742950"/>
          </a:xfrm>
          <a:prstGeom prst="rect">
            <a:avLst/>
          </a:prstGeom>
          <a:solidFill>
            <a:srgbClr val="0D2639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6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4876D71-5C12-417C-8C0F-660C11B9D152}"/>
              </a:ext>
            </a:extLst>
          </p:cNvPr>
          <p:cNvSpPr>
            <a:spLocks noGrp="1"/>
          </p:cNvSpPr>
          <p:nvPr/>
        </p:nvSpPr>
        <p:spPr>
          <a:xfrm>
            <a:off x="10229850" y="2800350"/>
            <a:ext cx="17907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ctr">
              <a:defRPr sz="9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9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CORRECT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0A97B06-7FDC-48CB-87C4-CEDEA776C9D1}"/>
              </a:ext>
            </a:extLst>
          </p:cNvPr>
          <p:cNvSpPr>
            <a:spLocks noGrp="1"/>
          </p:cNvSpPr>
          <p:nvPr/>
        </p:nvSpPr>
        <p:spPr>
          <a:xfrm>
            <a:off x="10306050" y="3143250"/>
            <a:ext cx="1638300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05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05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Traceable corrections and lessons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B3C669F-2116-41BA-BD5A-A8CBD3DC5E07}"/>
              </a:ext>
            </a:extLst>
          </p:cNvPr>
          <p:cNvSpPr>
            <a:spLocks noGrp="1"/>
          </p:cNvSpPr>
          <p:nvPr/>
        </p:nvSpPr>
        <p:spPr>
          <a:xfrm>
            <a:off x="1047750" y="4972050"/>
            <a:ext cx="100965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F5C542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F5C542"/>
                </a:solidFill>
                <a:latin typeface="Calibri"/>
                <a:ea typeface="Calibri"/>
                <a:cs typeface="Calibri"/>
              </a:rPr>
              <a:t>Verification runs through the process, from commissioning to correction.</a:t>
            </a:r>
          </a:p>
        </p:txBody>
      </p:sp>
    </p:spTree>
    <p:extLst>
      <p:ext uri="{BB962C8B-B14F-4D97-AF65-F5344CB8AC3E}">
        <p14:creationId xmlns:p14="http://schemas.microsoft.com/office/powerpoint/2010/main" val="1315114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786607F-1B29-4C0F-B961-B407704C9D45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4572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l">
              <a:defRPr sz="900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UNESCO • AI AND JOURNALISM ETHICS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DB7FD2-BFD9-441C-8618-91C44F3DF2A4}"/>
              </a:ext>
            </a:extLst>
          </p:cNvPr>
          <p:cNvSpPr>
            <a:spLocks noGrp="1"/>
          </p:cNvSpPr>
          <p:nvPr/>
        </p:nvSpPr>
        <p:spPr>
          <a:xfrm>
            <a:off x="609600" y="590550"/>
            <a:ext cx="109347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2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Three minimum safeguards for newsroom trust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CA3A00-EE4C-4617-B4EE-7AF695AC71B1}"/>
              </a:ext>
            </a:extLst>
          </p:cNvPr>
          <p:cNvSpPr>
            <a:spLocks noGrp="1"/>
          </p:cNvSpPr>
          <p:nvPr/>
        </p:nvSpPr>
        <p:spPr>
          <a:xfrm>
            <a:off x="609600" y="1304925"/>
            <a:ext cx="876300" cy="38100"/>
          </a:xfrm>
          <a:prstGeom prst="rect">
            <a:avLst/>
          </a:prstGeom>
          <a:solidFill>
            <a:srgbClr val="27B7E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50AC6B-C655-44C6-AD42-620E92F3E362}"/>
              </a:ext>
            </a:extLst>
          </p:cNvPr>
          <p:cNvSpPr>
            <a:spLocks noGrp="1"/>
          </p:cNvSpPr>
          <p:nvPr/>
        </p:nvSpPr>
        <p:spPr>
          <a:xfrm>
            <a:off x="11287125" y="6477000"/>
            <a:ext cx="28575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0833" lnSpcReduction="10000"/>
          </a:bodyPr>
          <a:lstStyle/>
          <a:p>
            <a:pPr algn="r">
              <a:defRPr sz="750" b="0">
                <a:solidFill>
                  <a:srgbClr val="7F919E"/>
                </a:solidFill>
                <a:latin typeface="Calibri"/>
                <a:ea typeface="Calibri"/>
                <a:cs typeface="Calibri"/>
              </a:defRPr>
            </a:pPr>
            <a:r>
              <a:rPr sz="750" b="0">
                <a:solidFill>
                  <a:srgbClr val="7F919E"/>
                </a:solidFill>
                <a:latin typeface="Calibri"/>
                <a:ea typeface="Calibri"/>
                <a:cs typeface="Calibri"/>
              </a:rPr>
              <a:t>07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4D710D-E150-4EE6-B603-48417C1C16F4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6200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759" lnSpcReduction="10000"/>
          </a:bodyPr>
          <a:lstStyle/>
          <a:p>
            <a:pPr algn="l">
              <a:defRPr sz="675" b="0">
                <a:solidFill>
                  <a:srgbClr val="7F919E"/>
                </a:solidFill>
                <a:latin typeface="Calibri"/>
                <a:ea typeface="Calibri"/>
                <a:cs typeface="Calibri"/>
              </a:defRPr>
            </a:pPr>
            <a:r>
              <a:rPr sz="675" b="0">
                <a:solidFill>
                  <a:srgbClr val="7F919E"/>
                </a:solidFill>
                <a:latin typeface="Calibri"/>
                <a:ea typeface="Calibri"/>
                <a:cs typeface="Calibri"/>
              </a:rPr>
              <a:t>UNESCO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B7A10F-B46F-4554-84D4-E1281AE70660}"/>
              </a:ext>
            </a:extLst>
          </p:cNvPr>
          <p:cNvSpPr>
            <a:spLocks noGrp="1"/>
          </p:cNvSpPr>
          <p:nvPr/>
        </p:nvSpPr>
        <p:spPr>
          <a:xfrm>
            <a:off x="685800" y="1962150"/>
            <a:ext cx="476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222" lnSpcReduction="20000"/>
          </a:bodyPr>
          <a:lstStyle/>
          <a:p>
            <a:pPr algn="l">
              <a:defRPr sz="1800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1800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22AE21-E21E-4F82-B8EC-952D5D647ECB}"/>
              </a:ext>
            </a:extLst>
          </p:cNvPr>
          <p:cNvSpPr>
            <a:spLocks noGrp="1"/>
          </p:cNvSpPr>
          <p:nvPr/>
        </p:nvSpPr>
        <p:spPr>
          <a:xfrm>
            <a:off x="1352550" y="1962150"/>
            <a:ext cx="359473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33"/>
          </a:bodyPr>
          <a:lstStyle/>
          <a:p>
            <a:pPr algn="l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Visible authorship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04EE84-0585-4FD4-B631-BCD7AE04A06C}"/>
              </a:ext>
            </a:extLst>
          </p:cNvPr>
          <p:cNvSpPr>
            <a:spLocks noGrp="1"/>
          </p:cNvSpPr>
          <p:nvPr/>
        </p:nvSpPr>
        <p:spPr>
          <a:xfrm>
            <a:off x="4781550" y="1962150"/>
            <a:ext cx="6477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Do not present AI-generated reporting as if a journalist independently reported it.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53FC3E9-8C50-4BAF-8604-BCC7BF44EB86}"/>
              </a:ext>
            </a:extLst>
          </p:cNvPr>
          <p:cNvSpPr>
            <a:spLocks noGrp="1"/>
          </p:cNvSpPr>
          <p:nvPr/>
        </p:nvSpPr>
        <p:spPr>
          <a:xfrm>
            <a:off x="685800" y="3143250"/>
            <a:ext cx="476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222" lnSpcReduction="20000"/>
          </a:bodyPr>
          <a:lstStyle/>
          <a:p>
            <a:pPr algn="l">
              <a:defRPr sz="1800" b="1">
                <a:solidFill>
                  <a:srgbClr val="F5C542"/>
                </a:solidFill>
                <a:latin typeface="Calibri"/>
                <a:ea typeface="Calibri"/>
                <a:cs typeface="Calibri"/>
              </a:defRPr>
            </a:pPr>
            <a:r>
              <a:rPr sz="1800" b="1">
                <a:solidFill>
                  <a:srgbClr val="F5C542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2F9BF2-91F5-46CF-8328-1F0A1CCA697B}"/>
              </a:ext>
            </a:extLst>
          </p:cNvPr>
          <p:cNvSpPr>
            <a:spLocks noGrp="1"/>
          </p:cNvSpPr>
          <p:nvPr/>
        </p:nvSpPr>
        <p:spPr>
          <a:xfrm>
            <a:off x="1352550" y="3143250"/>
            <a:ext cx="359473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33"/>
          </a:bodyPr>
          <a:lstStyle/>
          <a:p>
            <a:pPr algn="l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Independent verification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42FA5D-D1CC-45FB-A8D3-92892FDDF2D8}"/>
              </a:ext>
            </a:extLst>
          </p:cNvPr>
          <p:cNvSpPr>
            <a:spLocks noGrp="1"/>
          </p:cNvSpPr>
          <p:nvPr/>
        </p:nvSpPr>
        <p:spPr>
          <a:xfrm>
            <a:off x="4781550" y="3143250"/>
            <a:ext cx="6477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Check names, quotations, figures, images and claims against reliable evidence.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F726D1-3356-4C1B-9B19-3ECF59AC88A0}"/>
              </a:ext>
            </a:extLst>
          </p:cNvPr>
          <p:cNvSpPr>
            <a:spLocks noGrp="1"/>
          </p:cNvSpPr>
          <p:nvPr/>
        </p:nvSpPr>
        <p:spPr>
          <a:xfrm>
            <a:off x="685800" y="4324350"/>
            <a:ext cx="476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222" lnSpcReduction="20000"/>
          </a:bodyPr>
          <a:lstStyle/>
          <a:p>
            <a:pPr algn="l">
              <a:defRPr sz="1800" b="1">
                <a:solidFill>
                  <a:srgbClr val="31D39A"/>
                </a:solidFill>
                <a:latin typeface="Calibri"/>
                <a:ea typeface="Calibri"/>
                <a:cs typeface="Calibri"/>
              </a:defRPr>
            </a:pPr>
            <a:r>
              <a:rPr sz="1800" b="1">
                <a:solidFill>
                  <a:srgbClr val="31D39A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721785-22DD-4E96-A5BB-97EDBBA0A16E}"/>
              </a:ext>
            </a:extLst>
          </p:cNvPr>
          <p:cNvSpPr>
            <a:spLocks noGrp="1"/>
          </p:cNvSpPr>
          <p:nvPr/>
        </p:nvSpPr>
        <p:spPr>
          <a:xfrm>
            <a:off x="1352550" y="4324350"/>
            <a:ext cx="359473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33"/>
          </a:bodyPr>
          <a:lstStyle/>
          <a:p>
            <a:pPr algn="l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Human editorial accountability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BB2F97-C16B-494C-A132-6CB461342CB5}"/>
              </a:ext>
            </a:extLst>
          </p:cNvPr>
          <p:cNvSpPr>
            <a:spLocks noGrp="1"/>
          </p:cNvSpPr>
          <p:nvPr/>
        </p:nvSpPr>
        <p:spPr>
          <a:xfrm>
            <a:off x="4781550" y="4324350"/>
            <a:ext cx="6477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An editor remains responsible for publication, harm assessment and correction.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48AC75-707C-453D-AF59-BA0456685F5F}"/>
              </a:ext>
            </a:extLst>
          </p:cNvPr>
          <p:cNvSpPr>
            <a:spLocks noGrp="1"/>
          </p:cNvSpPr>
          <p:nvPr/>
        </p:nvSpPr>
        <p:spPr>
          <a:xfrm>
            <a:off x="685800" y="5715000"/>
            <a:ext cx="105727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AI may assist editorial judgment. It does not assume editorial responsibility.</a:t>
            </a:r>
          </a:p>
        </p:txBody>
      </p:sp>
    </p:spTree>
    <p:extLst>
      <p:ext uri="{BB962C8B-B14F-4D97-AF65-F5344CB8AC3E}">
        <p14:creationId xmlns:p14="http://schemas.microsoft.com/office/powerpoint/2010/main" val="2078356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4F9C499-154B-4860-BD3E-94C3A28D727F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4572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l">
              <a:defRPr sz="900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UNESCO • AI AND JOURNALISM ETHICS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0B8EC73-1E32-4834-BC49-6EF148827793}"/>
              </a:ext>
            </a:extLst>
          </p:cNvPr>
          <p:cNvSpPr>
            <a:spLocks noGrp="1"/>
          </p:cNvSpPr>
          <p:nvPr/>
        </p:nvSpPr>
        <p:spPr>
          <a:xfrm>
            <a:off x="609600" y="590550"/>
            <a:ext cx="109347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2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UNESCO’s journalism response across the information ecosystem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9B872A-B9F2-4599-8565-60313AEE7D69}"/>
              </a:ext>
            </a:extLst>
          </p:cNvPr>
          <p:cNvSpPr>
            <a:spLocks noGrp="1"/>
          </p:cNvSpPr>
          <p:nvPr/>
        </p:nvSpPr>
        <p:spPr>
          <a:xfrm>
            <a:off x="609600" y="1304925"/>
            <a:ext cx="876300" cy="38100"/>
          </a:xfrm>
          <a:prstGeom prst="rect">
            <a:avLst/>
          </a:prstGeom>
          <a:solidFill>
            <a:srgbClr val="27B7E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72F1B7-5C06-4AE0-B22F-10C6269CE963}"/>
              </a:ext>
            </a:extLst>
          </p:cNvPr>
          <p:cNvSpPr>
            <a:spLocks noGrp="1"/>
          </p:cNvSpPr>
          <p:nvPr/>
        </p:nvSpPr>
        <p:spPr>
          <a:xfrm>
            <a:off x="11287125" y="6477000"/>
            <a:ext cx="28575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0833" lnSpcReduction="10000"/>
          </a:bodyPr>
          <a:lstStyle/>
          <a:p>
            <a:pPr algn="r">
              <a:defRPr sz="750" b="0">
                <a:solidFill>
                  <a:srgbClr val="7F919E"/>
                </a:solidFill>
                <a:latin typeface="Calibri"/>
                <a:ea typeface="Calibri"/>
                <a:cs typeface="Calibri"/>
              </a:defRPr>
            </a:pPr>
            <a:r>
              <a:rPr sz="750" b="0">
                <a:solidFill>
                  <a:srgbClr val="7F919E"/>
                </a:solidFill>
                <a:latin typeface="Calibri"/>
                <a:ea typeface="Calibri"/>
                <a:cs typeface="Calibri"/>
              </a:rPr>
              <a:t>08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40A549-22CF-4AE5-A14E-1B3975522DBB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6200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759" lnSpcReduction="10000"/>
          </a:bodyPr>
          <a:lstStyle/>
          <a:p>
            <a:pPr algn="l">
              <a:defRPr sz="675" b="0">
                <a:solidFill>
                  <a:srgbClr val="7F919E"/>
                </a:solidFill>
                <a:latin typeface="Calibri"/>
                <a:ea typeface="Calibri"/>
                <a:cs typeface="Calibri"/>
              </a:defRPr>
            </a:pPr>
            <a:r>
              <a:rPr sz="675" b="0">
                <a:solidFill>
                  <a:srgbClr val="7F919E"/>
                </a:solidFill>
                <a:latin typeface="Calibri"/>
                <a:ea typeface="Calibri"/>
                <a:cs typeface="Calibri"/>
              </a:rPr>
              <a:t>UNESCO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2382F6-57C4-4B4A-A630-2A1444B25D5B}"/>
              </a:ext>
            </a:extLst>
          </p:cNvPr>
          <p:cNvSpPr>
            <a:spLocks noGrp="1"/>
          </p:cNvSpPr>
          <p:nvPr/>
        </p:nvSpPr>
        <p:spPr>
          <a:xfrm>
            <a:off x="685800" y="1762125"/>
            <a:ext cx="1809750" cy="609600"/>
          </a:xfrm>
          <a:prstGeom prst="rect">
            <a:avLst/>
          </a:prstGeom>
          <a:solidFill>
            <a:srgbClr val="27B7E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998053-C6A2-4DC7-9DB1-0AE6CF851D1B}"/>
              </a:ext>
            </a:extLst>
          </p:cNvPr>
          <p:cNvSpPr>
            <a:spLocks noGrp="1"/>
          </p:cNvSpPr>
          <p:nvPr/>
        </p:nvSpPr>
        <p:spPr>
          <a:xfrm>
            <a:off x="838200" y="1762125"/>
            <a:ext cx="150495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NEWSROOM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0746F7-9006-4387-84AB-6161032141BD}"/>
              </a:ext>
            </a:extLst>
          </p:cNvPr>
          <p:cNvSpPr>
            <a:spLocks noGrp="1"/>
          </p:cNvSpPr>
          <p:nvPr/>
        </p:nvSpPr>
        <p:spPr>
          <a:xfrm>
            <a:off x="2800350" y="1762125"/>
            <a:ext cx="828675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3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Policies for approved uses, verification, disclosure, source protection and correction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8C851D-38F5-4E3A-8BD3-17DCE2F41E96}"/>
              </a:ext>
            </a:extLst>
          </p:cNvPr>
          <p:cNvSpPr>
            <a:spLocks noGrp="1"/>
          </p:cNvSpPr>
          <p:nvPr/>
        </p:nvSpPr>
        <p:spPr>
          <a:xfrm>
            <a:off x="685800" y="2733675"/>
            <a:ext cx="1809750" cy="609600"/>
          </a:xfrm>
          <a:prstGeom prst="rect">
            <a:avLst/>
          </a:prstGeom>
          <a:solidFill>
            <a:srgbClr val="1E95B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226884-646E-4BA8-8DFD-34FB1553DEC6}"/>
              </a:ext>
            </a:extLst>
          </p:cNvPr>
          <p:cNvSpPr>
            <a:spLocks noGrp="1"/>
          </p:cNvSpPr>
          <p:nvPr/>
        </p:nvSpPr>
        <p:spPr>
          <a:xfrm>
            <a:off x="838200" y="2733675"/>
            <a:ext cx="150495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PROFESSION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EB94FD-27BB-4138-AB9D-BE0A012D4F8F}"/>
              </a:ext>
            </a:extLst>
          </p:cNvPr>
          <p:cNvSpPr>
            <a:spLocks noGrp="1"/>
          </p:cNvSpPr>
          <p:nvPr/>
        </p:nvSpPr>
        <p:spPr>
          <a:xfrm>
            <a:off x="2800350" y="2733675"/>
            <a:ext cx="828675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35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Press councils, journalism education, safety and standards that protect independence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A25119-C00F-40A2-82C5-F3B80FD59A0F}"/>
              </a:ext>
            </a:extLst>
          </p:cNvPr>
          <p:cNvSpPr>
            <a:spLocks noGrp="1"/>
          </p:cNvSpPr>
          <p:nvPr/>
        </p:nvSpPr>
        <p:spPr>
          <a:xfrm>
            <a:off x="685800" y="3705225"/>
            <a:ext cx="1809750" cy="609600"/>
          </a:xfrm>
          <a:prstGeom prst="rect">
            <a:avLst/>
          </a:prstGeom>
          <a:solidFill>
            <a:srgbClr val="17769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8F286F-123E-409A-8BAB-FB66452C001D}"/>
              </a:ext>
            </a:extLst>
          </p:cNvPr>
          <p:cNvSpPr>
            <a:spLocks noGrp="1"/>
          </p:cNvSpPr>
          <p:nvPr/>
        </p:nvSpPr>
        <p:spPr>
          <a:xfrm>
            <a:off x="838200" y="3705225"/>
            <a:ext cx="150495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PLATFORMS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5ACD18-89B3-46C9-B680-ADE53FED4DF5}"/>
              </a:ext>
            </a:extLst>
          </p:cNvPr>
          <p:cNvSpPr>
            <a:spLocks noGrp="1"/>
          </p:cNvSpPr>
          <p:nvPr/>
        </p:nvSpPr>
        <p:spPr>
          <a:xfrm>
            <a:off x="2800350" y="3705225"/>
            <a:ext cx="828675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35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Human-rights due diligence, transparency, accountability and access to data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2A8B954-2504-4FFE-9DB4-8093CE9D9727}"/>
              </a:ext>
            </a:extLst>
          </p:cNvPr>
          <p:cNvSpPr>
            <a:spLocks noGrp="1"/>
          </p:cNvSpPr>
          <p:nvPr/>
        </p:nvSpPr>
        <p:spPr>
          <a:xfrm>
            <a:off x="685800" y="4676775"/>
            <a:ext cx="1809750" cy="609600"/>
          </a:xfrm>
          <a:prstGeom prst="rect">
            <a:avLst/>
          </a:prstGeom>
          <a:solidFill>
            <a:srgbClr val="115A7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8F2419A-8208-4051-9B61-969CE51F1527}"/>
              </a:ext>
            </a:extLst>
          </p:cNvPr>
          <p:cNvSpPr>
            <a:spLocks noGrp="1"/>
          </p:cNvSpPr>
          <p:nvPr/>
        </p:nvSpPr>
        <p:spPr>
          <a:xfrm>
            <a:off x="838200" y="4676775"/>
            <a:ext cx="150495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PUBLIC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97578E-F900-4F94-AB23-4731BFBC99BD}"/>
              </a:ext>
            </a:extLst>
          </p:cNvPr>
          <p:cNvSpPr>
            <a:spLocks noGrp="1"/>
          </p:cNvSpPr>
          <p:nvPr/>
        </p:nvSpPr>
        <p:spPr>
          <a:xfrm>
            <a:off x="2800350" y="4676775"/>
            <a:ext cx="828675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35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Media and information literacy that strengthens critical use and public agency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856C86-F97C-43C3-A0BA-FD58B8D6105C}"/>
              </a:ext>
            </a:extLst>
          </p:cNvPr>
          <p:cNvSpPr>
            <a:spLocks noGrp="1"/>
          </p:cNvSpPr>
          <p:nvPr/>
        </p:nvSpPr>
        <p:spPr>
          <a:xfrm>
            <a:off x="685800" y="5772150"/>
            <a:ext cx="104013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F5C542"/>
                </a:solidFill>
                <a:latin typeface="Calibri"/>
                <a:ea typeface="Calibri"/>
                <a:cs typeface="Calibri"/>
              </a:defRPr>
            </a:pPr>
            <a:r>
              <a:rPr sz="1350" b="1">
                <a:solidFill>
                  <a:srgbClr val="F5C542"/>
                </a:solidFill>
                <a:latin typeface="Calibri"/>
                <a:ea typeface="Calibri"/>
                <a:cs typeface="Calibri"/>
              </a:rPr>
              <a:t>Trust depends on relationships among newsrooms, professional bodies, platforms and audiences.</a:t>
            </a:r>
          </a:p>
        </p:txBody>
      </p:sp>
    </p:spTree>
    <p:extLst>
      <p:ext uri="{BB962C8B-B14F-4D97-AF65-F5344CB8AC3E}">
        <p14:creationId xmlns:p14="http://schemas.microsoft.com/office/powerpoint/2010/main" val="515500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D467BE5F-7C61-45F1-AFAD-7343A4A1F026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4572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l">
              <a:defRPr sz="900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UNESCO • AI AND JOURNALISM ETHICS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42A303-6BBF-4908-8394-1DFA4828B477}"/>
              </a:ext>
            </a:extLst>
          </p:cNvPr>
          <p:cNvSpPr>
            <a:spLocks noGrp="1"/>
          </p:cNvSpPr>
          <p:nvPr/>
        </p:nvSpPr>
        <p:spPr>
          <a:xfrm>
            <a:off x="609600" y="590550"/>
            <a:ext cx="109347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2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Current UNESCO resources on AI, media and journalism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3BD00F-71BD-4C1A-B82D-F7696071B495}"/>
              </a:ext>
            </a:extLst>
          </p:cNvPr>
          <p:cNvSpPr>
            <a:spLocks noGrp="1"/>
          </p:cNvSpPr>
          <p:nvPr/>
        </p:nvSpPr>
        <p:spPr>
          <a:xfrm>
            <a:off x="609600" y="1304925"/>
            <a:ext cx="876300" cy="38100"/>
          </a:xfrm>
          <a:prstGeom prst="rect">
            <a:avLst/>
          </a:prstGeom>
          <a:solidFill>
            <a:srgbClr val="27B7E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F7E041-04EF-441E-9FD3-11B89330B8E0}"/>
              </a:ext>
            </a:extLst>
          </p:cNvPr>
          <p:cNvSpPr>
            <a:spLocks noGrp="1"/>
          </p:cNvSpPr>
          <p:nvPr/>
        </p:nvSpPr>
        <p:spPr>
          <a:xfrm>
            <a:off x="11287125" y="6477000"/>
            <a:ext cx="28575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0833" lnSpcReduction="10000"/>
          </a:bodyPr>
          <a:lstStyle/>
          <a:p>
            <a:pPr algn="r">
              <a:defRPr sz="750" b="0">
                <a:solidFill>
                  <a:srgbClr val="7F919E"/>
                </a:solidFill>
                <a:latin typeface="Calibri"/>
                <a:ea typeface="Calibri"/>
                <a:cs typeface="Calibri"/>
              </a:defRPr>
            </a:pPr>
            <a:r>
              <a:rPr sz="750" b="0">
                <a:solidFill>
                  <a:srgbClr val="7F919E"/>
                </a:solidFill>
                <a:latin typeface="Calibri"/>
                <a:ea typeface="Calibri"/>
                <a:cs typeface="Calibri"/>
              </a:rPr>
              <a:t>09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AA5875-E8A3-4D14-94D6-9ED26279B55B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6200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759" lnSpcReduction="10000"/>
          </a:bodyPr>
          <a:lstStyle/>
          <a:p>
            <a:pPr algn="l">
              <a:defRPr sz="675" b="0">
                <a:solidFill>
                  <a:srgbClr val="7F919E"/>
                </a:solidFill>
                <a:latin typeface="Calibri"/>
                <a:ea typeface="Calibri"/>
                <a:cs typeface="Calibri"/>
              </a:defRPr>
            </a:pPr>
            <a:r>
              <a:rPr sz="675" b="0">
                <a:solidFill>
                  <a:srgbClr val="7F919E"/>
                </a:solidFill>
                <a:latin typeface="Calibri"/>
                <a:ea typeface="Calibri"/>
                <a:cs typeface="Calibri"/>
              </a:rPr>
              <a:t>UNESCO</a:t>
            </a: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85800" y="1715421"/>
            <a:ext cx="1066800" cy="138880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D965D19-E0C1-43BF-A25B-E7292913F846}"/>
              </a:ext>
            </a:extLst>
          </p:cNvPr>
          <p:cNvSpPr>
            <a:spLocks noGrp="1"/>
          </p:cNvSpPr>
          <p:nvPr/>
        </p:nvSpPr>
        <p:spPr>
          <a:xfrm>
            <a:off x="1962150" y="165735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3809" lnSpcReduction="10000"/>
          </a:bodyPr>
          <a:lstStyle/>
          <a:p>
            <a:pPr algn="l">
              <a:defRPr sz="1050" b="1">
                <a:solidFill>
                  <a:srgbClr val="F5C542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F5C542"/>
                </a:solidFill>
                <a:latin typeface="Calibri"/>
                <a:ea typeface="Calibri"/>
                <a:cs typeface="Calibri"/>
              </a:rPr>
              <a:t>2025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9818BB-7DA9-49EC-814E-ADF33786185D}"/>
              </a:ext>
            </a:extLst>
          </p:cNvPr>
          <p:cNvSpPr>
            <a:spLocks noGrp="1"/>
          </p:cNvSpPr>
          <p:nvPr/>
        </p:nvSpPr>
        <p:spPr>
          <a:xfrm>
            <a:off x="1962150" y="1914525"/>
            <a:ext cx="209550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World Trends Report 2022–2025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F17EA8-9406-49FB-A0C0-27B8485A2582}"/>
              </a:ext>
            </a:extLst>
          </p:cNvPr>
          <p:cNvSpPr>
            <a:spLocks noGrp="1"/>
          </p:cNvSpPr>
          <p:nvPr/>
        </p:nvSpPr>
        <p:spPr>
          <a:xfrm>
            <a:off x="1962150" y="2714625"/>
            <a:ext cx="2095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073"/>
          </a:bodyPr>
          <a:lstStyle/>
          <a:p>
            <a:pPr algn="l">
              <a:defRPr sz="975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975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Core report and technology chapter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CA0342-BBB9-4D34-ABBC-B3279F9E93A8}"/>
              </a:ext>
            </a:extLst>
          </p:cNvPr>
          <p:cNvSpPr>
            <a:spLocks noGrp="1"/>
          </p:cNvSpPr>
          <p:nvPr/>
        </p:nvSpPr>
        <p:spPr>
          <a:xfrm>
            <a:off x="685800" y="3352800"/>
            <a:ext cx="3371850" cy="19050"/>
          </a:xfrm>
          <a:prstGeom prst="rect">
            <a:avLst/>
          </a:prstGeom>
          <a:solidFill>
            <a:srgbClr val="1D3A4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363827" y="1657350"/>
            <a:ext cx="1064047" cy="15049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09BB081-EA66-4C0F-8794-CA3D53F28B0C}"/>
              </a:ext>
            </a:extLst>
          </p:cNvPr>
          <p:cNvSpPr>
            <a:spLocks noGrp="1"/>
          </p:cNvSpPr>
          <p:nvPr/>
        </p:nvSpPr>
        <p:spPr>
          <a:xfrm>
            <a:off x="5638800" y="165735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3809" lnSpcReduction="10000"/>
          </a:bodyPr>
          <a:lstStyle/>
          <a:p>
            <a:pPr algn="l">
              <a:defRPr sz="1050" b="1">
                <a:solidFill>
                  <a:srgbClr val="F5C542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F5C542"/>
                </a:solidFill>
                <a:latin typeface="Calibri"/>
                <a:ea typeface="Calibri"/>
                <a:cs typeface="Calibri"/>
              </a:rPr>
              <a:t>2025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31300AE-4EB2-41FE-81F1-1003D5AF8B53}"/>
              </a:ext>
            </a:extLst>
          </p:cNvPr>
          <p:cNvSpPr>
            <a:spLocks noGrp="1"/>
          </p:cNvSpPr>
          <p:nvPr/>
        </p:nvSpPr>
        <p:spPr>
          <a:xfrm>
            <a:off x="5638800" y="1914525"/>
            <a:ext cx="209550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Digital Platforms and Generative AI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C53EE5-865B-4C2B-AC7A-CF9D496B8C12}"/>
              </a:ext>
            </a:extLst>
          </p:cNvPr>
          <p:cNvSpPr>
            <a:spLocks noGrp="1"/>
          </p:cNvSpPr>
          <p:nvPr/>
        </p:nvSpPr>
        <p:spPr>
          <a:xfrm>
            <a:off x="5638800" y="2714625"/>
            <a:ext cx="2095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75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975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Companion document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BEA909-0E68-43E6-908F-FA8E31343697}"/>
              </a:ext>
            </a:extLst>
          </p:cNvPr>
          <p:cNvSpPr>
            <a:spLocks noGrp="1"/>
          </p:cNvSpPr>
          <p:nvPr/>
        </p:nvSpPr>
        <p:spPr>
          <a:xfrm>
            <a:off x="4362450" y="3352800"/>
            <a:ext cx="3371850" cy="19050"/>
          </a:xfrm>
          <a:prstGeom prst="rect">
            <a:avLst/>
          </a:prstGeom>
          <a:solidFill>
            <a:srgbClr val="1D3A4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040477" y="1657350"/>
            <a:ext cx="1064047" cy="150495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99FE1DE-FC54-4466-A7DB-0DFC2D26CF67}"/>
              </a:ext>
            </a:extLst>
          </p:cNvPr>
          <p:cNvSpPr>
            <a:spLocks noGrp="1"/>
          </p:cNvSpPr>
          <p:nvPr/>
        </p:nvSpPr>
        <p:spPr>
          <a:xfrm>
            <a:off x="9315450" y="165735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3809" lnSpcReduction="10000"/>
          </a:bodyPr>
          <a:lstStyle/>
          <a:p>
            <a:pPr algn="l">
              <a:defRPr sz="1050" b="1">
                <a:solidFill>
                  <a:srgbClr val="F5C542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F5C542"/>
                </a:solidFill>
                <a:latin typeface="Calibri"/>
                <a:ea typeface="Calibri"/>
                <a:cs typeface="Calibri"/>
              </a:rPr>
              <a:t>2025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85D7ED-0F20-4338-8E64-A893FF82C75A}"/>
              </a:ext>
            </a:extLst>
          </p:cNvPr>
          <p:cNvSpPr>
            <a:spLocks noGrp="1"/>
          </p:cNvSpPr>
          <p:nvPr/>
        </p:nvSpPr>
        <p:spPr>
          <a:xfrm>
            <a:off x="9315450" y="1914525"/>
            <a:ext cx="209550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Freedom of Expression, AI and Elections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2DA781E-2995-4BE2-BE08-73736D93FA77}"/>
              </a:ext>
            </a:extLst>
          </p:cNvPr>
          <p:cNvSpPr>
            <a:spLocks noGrp="1"/>
          </p:cNvSpPr>
          <p:nvPr/>
        </p:nvSpPr>
        <p:spPr>
          <a:xfrm>
            <a:off x="9315450" y="2714625"/>
            <a:ext cx="2095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75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975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UNESCO–UNDP issue brief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F42FF1-31D3-4D95-A6E6-482D1CB28EC8}"/>
              </a:ext>
            </a:extLst>
          </p:cNvPr>
          <p:cNvSpPr>
            <a:spLocks noGrp="1"/>
          </p:cNvSpPr>
          <p:nvPr/>
        </p:nvSpPr>
        <p:spPr>
          <a:xfrm>
            <a:off x="8039100" y="3352800"/>
            <a:ext cx="3371850" cy="19050"/>
          </a:xfrm>
          <a:prstGeom prst="rect">
            <a:avLst/>
          </a:prstGeom>
          <a:solidFill>
            <a:srgbClr val="1D3A4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687177" y="3924300"/>
            <a:ext cx="1064047" cy="150495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FA7E17C-0EEC-428C-A4E7-FAF9EB752BD6}"/>
              </a:ext>
            </a:extLst>
          </p:cNvPr>
          <p:cNvSpPr>
            <a:spLocks noGrp="1"/>
          </p:cNvSpPr>
          <p:nvPr/>
        </p:nvSpPr>
        <p:spPr>
          <a:xfrm>
            <a:off x="1962150" y="39243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3809" lnSpcReduction="10000"/>
          </a:bodyPr>
          <a:lstStyle/>
          <a:p>
            <a:pPr algn="l">
              <a:defRPr sz="1050" b="1">
                <a:solidFill>
                  <a:srgbClr val="F5C542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F5C542"/>
                </a:solidFill>
                <a:latin typeface="Calibri"/>
                <a:ea typeface="Calibri"/>
                <a:cs typeface="Calibri"/>
              </a:rPr>
              <a:t>2024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7E29038-6108-4ED2-8BEF-0D9411A63877}"/>
              </a:ext>
            </a:extLst>
          </p:cNvPr>
          <p:cNvSpPr>
            <a:spLocks noGrp="1"/>
          </p:cNvSpPr>
          <p:nvPr/>
        </p:nvSpPr>
        <p:spPr>
          <a:xfrm>
            <a:off x="1962150" y="4181475"/>
            <a:ext cx="209550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AI and the Future of Journalism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C529648-319E-42FF-8CB6-F01F31338D72}"/>
              </a:ext>
            </a:extLst>
          </p:cNvPr>
          <p:cNvSpPr>
            <a:spLocks noGrp="1"/>
          </p:cNvSpPr>
          <p:nvPr/>
        </p:nvSpPr>
        <p:spPr>
          <a:xfrm>
            <a:off x="1962150" y="4981575"/>
            <a:ext cx="2095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75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975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Issue brief for stakeholders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853092F-F334-482F-AF08-FF6A0ED31B40}"/>
              </a:ext>
            </a:extLst>
          </p:cNvPr>
          <p:cNvSpPr>
            <a:spLocks noGrp="1"/>
          </p:cNvSpPr>
          <p:nvPr/>
        </p:nvSpPr>
        <p:spPr>
          <a:xfrm>
            <a:off x="685800" y="5619750"/>
            <a:ext cx="3371850" cy="19050"/>
          </a:xfrm>
          <a:prstGeom prst="rect">
            <a:avLst/>
          </a:prstGeom>
          <a:solidFill>
            <a:srgbClr val="1D3A4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4362450" y="3987127"/>
            <a:ext cx="1066800" cy="1379297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A524586E-9477-449B-8FEB-62579D40AFBA}"/>
              </a:ext>
            </a:extLst>
          </p:cNvPr>
          <p:cNvSpPr>
            <a:spLocks noGrp="1"/>
          </p:cNvSpPr>
          <p:nvPr/>
        </p:nvSpPr>
        <p:spPr>
          <a:xfrm>
            <a:off x="5638800" y="39243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3809" lnSpcReduction="10000"/>
          </a:bodyPr>
          <a:lstStyle/>
          <a:p>
            <a:pPr algn="l">
              <a:defRPr sz="1050" b="1">
                <a:solidFill>
                  <a:srgbClr val="F5C542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F5C542"/>
                </a:solidFill>
                <a:latin typeface="Calibri"/>
                <a:ea typeface="Calibri"/>
                <a:cs typeface="Calibri"/>
              </a:rPr>
              <a:t>2024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11DDC40-EA2F-462B-9F50-1CA034C0BEF0}"/>
              </a:ext>
            </a:extLst>
          </p:cNvPr>
          <p:cNvSpPr>
            <a:spLocks noGrp="1"/>
          </p:cNvSpPr>
          <p:nvPr/>
        </p:nvSpPr>
        <p:spPr>
          <a:xfrm>
            <a:off x="5638800" y="4181475"/>
            <a:ext cx="209550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User Empowerment through MIL and Generative AI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837A23F-4281-46E0-9539-06F0B8459A5B}"/>
              </a:ext>
            </a:extLst>
          </p:cNvPr>
          <p:cNvSpPr>
            <a:spLocks noGrp="1"/>
          </p:cNvSpPr>
          <p:nvPr/>
        </p:nvSpPr>
        <p:spPr>
          <a:xfrm>
            <a:off x="5638800" y="4981575"/>
            <a:ext cx="2095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75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975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Policy brief summary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F8650AF-22B9-4692-9E3C-8DC83B3B42ED}"/>
              </a:ext>
            </a:extLst>
          </p:cNvPr>
          <p:cNvSpPr>
            <a:spLocks noGrp="1"/>
          </p:cNvSpPr>
          <p:nvPr/>
        </p:nvSpPr>
        <p:spPr>
          <a:xfrm>
            <a:off x="4362450" y="5619750"/>
            <a:ext cx="3371850" cy="19050"/>
          </a:xfrm>
          <a:prstGeom prst="rect">
            <a:avLst/>
          </a:prstGeom>
          <a:solidFill>
            <a:srgbClr val="1D3A4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66" name="Picture 65"/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8041946" y="3924300"/>
            <a:ext cx="1061107" cy="150495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E197BAE9-C0F0-477C-9593-A42B68BC0200}"/>
              </a:ext>
            </a:extLst>
          </p:cNvPr>
          <p:cNvSpPr>
            <a:spLocks noGrp="1"/>
          </p:cNvSpPr>
          <p:nvPr/>
        </p:nvSpPr>
        <p:spPr>
          <a:xfrm>
            <a:off x="9315450" y="3924300"/>
            <a:ext cx="5905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3809" lnSpcReduction="10000"/>
          </a:bodyPr>
          <a:lstStyle/>
          <a:p>
            <a:pPr algn="l">
              <a:defRPr sz="1050" b="1">
                <a:solidFill>
                  <a:srgbClr val="F5C542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F5C542"/>
                </a:solidFill>
                <a:latin typeface="Calibri"/>
                <a:ea typeface="Calibri"/>
                <a:cs typeface="Calibri"/>
              </a:rPr>
              <a:t>2023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CCE97CB-3B14-4E24-AF3D-7E01EFEBF10B}"/>
              </a:ext>
            </a:extLst>
          </p:cNvPr>
          <p:cNvSpPr>
            <a:spLocks noGrp="1"/>
          </p:cNvSpPr>
          <p:nvPr/>
        </p:nvSpPr>
        <p:spPr>
          <a:xfrm>
            <a:off x="9315450" y="4181475"/>
            <a:ext cx="209550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Guidelines for the Governance of Digital Platforms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3BAA823-8B02-49BE-B407-D2227D1A516F}"/>
              </a:ext>
            </a:extLst>
          </p:cNvPr>
          <p:cNvSpPr>
            <a:spLocks noGrp="1"/>
          </p:cNvSpPr>
          <p:nvPr/>
        </p:nvSpPr>
        <p:spPr>
          <a:xfrm>
            <a:off x="9315450" y="4981575"/>
            <a:ext cx="2095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975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975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Global governance framework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D25F30E-4B09-4800-91F1-2B8D6C38FC1A}"/>
              </a:ext>
            </a:extLst>
          </p:cNvPr>
          <p:cNvSpPr>
            <a:spLocks noGrp="1"/>
          </p:cNvSpPr>
          <p:nvPr/>
        </p:nvSpPr>
        <p:spPr>
          <a:xfrm>
            <a:off x="8039100" y="5619750"/>
            <a:ext cx="3371850" cy="19050"/>
          </a:xfrm>
          <a:prstGeom prst="rect">
            <a:avLst/>
          </a:prstGeom>
          <a:solidFill>
            <a:srgbClr val="1D3A4E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315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B5879C2-EA72-4DF2-BDC6-958D77BD5047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4572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l">
              <a:defRPr sz="900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UNESCO • AI AND JOURNALISM ETHICS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218B62-97A6-46F5-B3E3-240D94D408AA}"/>
              </a:ext>
            </a:extLst>
          </p:cNvPr>
          <p:cNvSpPr>
            <a:spLocks noGrp="1"/>
          </p:cNvSpPr>
          <p:nvPr/>
        </p:nvSpPr>
        <p:spPr>
          <a:xfrm>
            <a:off x="609600" y="590550"/>
            <a:ext cx="109347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2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Platform governance now includes generative AI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AECDD6-1D36-4362-9A6D-6DDA5726C267}"/>
              </a:ext>
            </a:extLst>
          </p:cNvPr>
          <p:cNvSpPr>
            <a:spLocks noGrp="1"/>
          </p:cNvSpPr>
          <p:nvPr/>
        </p:nvSpPr>
        <p:spPr>
          <a:xfrm>
            <a:off x="609600" y="1304925"/>
            <a:ext cx="876300" cy="38100"/>
          </a:xfrm>
          <a:prstGeom prst="rect">
            <a:avLst/>
          </a:prstGeom>
          <a:solidFill>
            <a:srgbClr val="27B7E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11FC2D-9F99-442A-8B01-3EABA65C8E28}"/>
              </a:ext>
            </a:extLst>
          </p:cNvPr>
          <p:cNvSpPr>
            <a:spLocks noGrp="1"/>
          </p:cNvSpPr>
          <p:nvPr/>
        </p:nvSpPr>
        <p:spPr>
          <a:xfrm>
            <a:off x="11287125" y="6477000"/>
            <a:ext cx="28575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0833" lnSpcReduction="10000"/>
          </a:bodyPr>
          <a:lstStyle/>
          <a:p>
            <a:pPr algn="r">
              <a:defRPr sz="750" b="0">
                <a:solidFill>
                  <a:srgbClr val="7F919E"/>
                </a:solidFill>
                <a:latin typeface="Calibri"/>
                <a:ea typeface="Calibri"/>
                <a:cs typeface="Calibri"/>
              </a:defRPr>
            </a:pPr>
            <a:r>
              <a:rPr sz="750" b="0">
                <a:solidFill>
                  <a:srgbClr val="7F919E"/>
                </a:solidFill>
                <a:latin typeface="Calibri"/>
                <a:ea typeface="Calibri"/>
                <a:cs typeface="Calibri"/>
              </a:rPr>
              <a:t>10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8525F3-A749-4635-A9E8-F2206B2AC370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6200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6759" lnSpcReduction="10000"/>
          </a:bodyPr>
          <a:lstStyle/>
          <a:p>
            <a:pPr algn="l">
              <a:defRPr sz="675" b="0">
                <a:solidFill>
                  <a:srgbClr val="7F919E"/>
                </a:solidFill>
                <a:latin typeface="Calibri"/>
                <a:ea typeface="Calibri"/>
                <a:cs typeface="Calibri"/>
              </a:defRPr>
            </a:pPr>
            <a:r>
              <a:rPr sz="675" b="0">
                <a:solidFill>
                  <a:srgbClr val="7F919E"/>
                </a:solidFill>
                <a:latin typeface="Calibri"/>
                <a:ea typeface="Calibri"/>
                <a:cs typeface="Calibri"/>
              </a:rPr>
              <a:t>UNESCO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85800" y="1963165"/>
            <a:ext cx="4095750" cy="23030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3B8971A-6996-4E90-BFEB-FA3DBDB84B31}"/>
              </a:ext>
            </a:extLst>
          </p:cNvPr>
          <p:cNvSpPr>
            <a:spLocks noGrp="1"/>
          </p:cNvSpPr>
          <p:nvPr/>
        </p:nvSpPr>
        <p:spPr>
          <a:xfrm>
            <a:off x="5334000" y="1752600"/>
            <a:ext cx="5334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9487" lnSpcReduction="10000"/>
          </a:bodyPr>
          <a:lstStyle/>
          <a:p>
            <a:pPr algn="l">
              <a:defRPr sz="975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975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WHAT GOVERNANCE SHOULD SECURE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616F36-9930-425D-8CA4-DC5DFD5F9846}"/>
              </a:ext>
            </a:extLst>
          </p:cNvPr>
          <p:cNvSpPr>
            <a:spLocks noGrp="1"/>
          </p:cNvSpPr>
          <p:nvPr/>
        </p:nvSpPr>
        <p:spPr>
          <a:xfrm>
            <a:off x="5334000" y="2171700"/>
            <a:ext cx="16192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96" lnSpcReduction="10000"/>
          </a:bodyPr>
          <a:lstStyle/>
          <a:p>
            <a:pPr algn="l">
              <a:defRPr sz="1275" b="1">
                <a:solidFill>
                  <a:srgbClr val="31D39A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31D39A"/>
                </a:solidFill>
                <a:latin typeface="Calibri"/>
                <a:ea typeface="Calibri"/>
                <a:cs typeface="Calibri"/>
              </a:rPr>
              <a:t>Rights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CDA417-8527-4350-9929-19A061E02DAA}"/>
              </a:ext>
            </a:extLst>
          </p:cNvPr>
          <p:cNvSpPr>
            <a:spLocks noGrp="1"/>
          </p:cNvSpPr>
          <p:nvPr/>
        </p:nvSpPr>
        <p:spPr>
          <a:xfrm>
            <a:off x="7124700" y="2133600"/>
            <a:ext cx="40957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Assess impacts on freedom of expression and access to information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099EBB-7F4F-4FAF-81F1-F54A1B8E44B5}"/>
              </a:ext>
            </a:extLst>
          </p:cNvPr>
          <p:cNvSpPr>
            <a:spLocks noGrp="1"/>
          </p:cNvSpPr>
          <p:nvPr/>
        </p:nvSpPr>
        <p:spPr>
          <a:xfrm>
            <a:off x="5334000" y="2952750"/>
            <a:ext cx="16192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96" lnSpcReduction="10000"/>
          </a:bodyPr>
          <a:lstStyle/>
          <a:p>
            <a:pPr algn="l">
              <a:defRPr sz="1275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Transparency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6C0E76-6709-42E3-8C1E-BDDCC07A0E7B}"/>
              </a:ext>
            </a:extLst>
          </p:cNvPr>
          <p:cNvSpPr>
            <a:spLocks noGrp="1"/>
          </p:cNvSpPr>
          <p:nvPr/>
        </p:nvSpPr>
        <p:spPr>
          <a:xfrm>
            <a:off x="7124700" y="2914650"/>
            <a:ext cx="40957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Explain content systems, policies and material use of generative AI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E26E0D-2191-432A-AE3E-B86DD5059C8E}"/>
              </a:ext>
            </a:extLst>
          </p:cNvPr>
          <p:cNvSpPr>
            <a:spLocks noGrp="1"/>
          </p:cNvSpPr>
          <p:nvPr/>
        </p:nvSpPr>
        <p:spPr>
          <a:xfrm>
            <a:off x="5334000" y="3733800"/>
            <a:ext cx="16192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96" lnSpcReduction="10000"/>
          </a:bodyPr>
          <a:lstStyle/>
          <a:p>
            <a:pPr algn="l">
              <a:defRPr sz="1275" b="1">
                <a:solidFill>
                  <a:srgbClr val="F5C542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F5C542"/>
                </a:solidFill>
                <a:latin typeface="Calibri"/>
                <a:ea typeface="Calibri"/>
                <a:cs typeface="Calibri"/>
              </a:rPr>
              <a:t>Accountability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D86F66E-D009-4125-938B-4E2D856FE5DC}"/>
              </a:ext>
            </a:extLst>
          </p:cNvPr>
          <p:cNvSpPr>
            <a:spLocks noGrp="1"/>
          </p:cNvSpPr>
          <p:nvPr/>
        </p:nvSpPr>
        <p:spPr>
          <a:xfrm>
            <a:off x="7124700" y="3695700"/>
            <a:ext cx="40957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Provide scrutiny, remedy and meaningful stakeholder participation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D6E60D-E50F-4200-8F07-DBF69158D577}"/>
              </a:ext>
            </a:extLst>
          </p:cNvPr>
          <p:cNvSpPr>
            <a:spLocks noGrp="1"/>
          </p:cNvSpPr>
          <p:nvPr/>
        </p:nvSpPr>
        <p:spPr>
          <a:xfrm>
            <a:off x="5334000" y="4514850"/>
            <a:ext cx="161925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96" lnSpcReduction="10000"/>
          </a:bodyPr>
          <a:lstStyle/>
          <a:p>
            <a:pPr algn="l">
              <a:defRPr sz="1275" b="1">
                <a:solidFill>
                  <a:srgbClr val="EF5B38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EF5B38"/>
                </a:solidFill>
                <a:latin typeface="Calibri"/>
                <a:ea typeface="Calibri"/>
                <a:cs typeface="Calibri"/>
              </a:rPr>
              <a:t>Media pluralism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B951A6-A347-4A0E-8737-EDE680A8BCFF}"/>
              </a:ext>
            </a:extLst>
          </p:cNvPr>
          <p:cNvSpPr>
            <a:spLocks noGrp="1"/>
          </p:cNvSpPr>
          <p:nvPr/>
        </p:nvSpPr>
        <p:spPr>
          <a:xfrm>
            <a:off x="7124700" y="4476750"/>
            <a:ext cx="40957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Protect independent journalism and avoid discriminatory visibility or access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2A5457B-0732-4B7E-B79C-ED360D7FC51B}"/>
              </a:ext>
            </a:extLst>
          </p:cNvPr>
          <p:cNvSpPr>
            <a:spLocks noGrp="1"/>
          </p:cNvSpPr>
          <p:nvPr/>
        </p:nvSpPr>
        <p:spPr>
          <a:xfrm>
            <a:off x="685800" y="5562600"/>
            <a:ext cx="105346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42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Newsrooms need the ability to scrutinize the systems that distribute and summarize their work.</a:t>
            </a:r>
          </a:p>
        </p:txBody>
      </p:sp>
    </p:spTree>
    <p:extLst>
      <p:ext uri="{BB962C8B-B14F-4D97-AF65-F5344CB8AC3E}">
        <p14:creationId xmlns:p14="http://schemas.microsoft.com/office/powerpoint/2010/main" val="851018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FF259BC2-21AC-4EC8-A82C-F78159748DB8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4572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l">
              <a:defRPr sz="900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UNESCO • AI AND JOURNALISM ETHICS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2579EC3-499B-4A2D-9A2B-0AA6D15C21F2}"/>
              </a:ext>
            </a:extLst>
          </p:cNvPr>
          <p:cNvSpPr>
            <a:spLocks noGrp="1"/>
          </p:cNvSpPr>
          <p:nvPr/>
        </p:nvSpPr>
        <p:spPr>
          <a:xfrm>
            <a:off x="609600" y="590550"/>
            <a:ext cx="109347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2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Regional Declaration on the Ethical and Transparent Use of AI in the Media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0F62BF-6215-4855-80DA-BD1F79552667}"/>
              </a:ext>
            </a:extLst>
          </p:cNvPr>
          <p:cNvSpPr>
            <a:spLocks noGrp="1"/>
          </p:cNvSpPr>
          <p:nvPr/>
        </p:nvSpPr>
        <p:spPr>
          <a:xfrm>
            <a:off x="609600" y="1304925"/>
            <a:ext cx="876300" cy="38100"/>
          </a:xfrm>
          <a:prstGeom prst="rect">
            <a:avLst/>
          </a:prstGeom>
          <a:solidFill>
            <a:srgbClr val="27B7E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EE0CF2-3F08-46DC-9599-22A5D55104CE}"/>
              </a:ext>
            </a:extLst>
          </p:cNvPr>
          <p:cNvSpPr>
            <a:spLocks noGrp="1"/>
          </p:cNvSpPr>
          <p:nvPr/>
        </p:nvSpPr>
        <p:spPr>
          <a:xfrm>
            <a:off x="11287125" y="6477000"/>
            <a:ext cx="28575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53333" lnSpcReduction="20000"/>
          </a:bodyPr>
          <a:lstStyle/>
          <a:p>
            <a:pPr algn="r">
              <a:defRPr sz="750" b="0">
                <a:solidFill>
                  <a:srgbClr val="7F919E"/>
                </a:solidFill>
                <a:latin typeface="Calibri"/>
                <a:ea typeface="Calibri"/>
                <a:cs typeface="Calibri"/>
              </a:defRPr>
            </a:pPr>
            <a:r>
              <a:rPr sz="750" b="0">
                <a:solidFill>
                  <a:srgbClr val="7F919E"/>
                </a:solidFill>
                <a:latin typeface="Calibri"/>
                <a:ea typeface="Calibri"/>
                <a:cs typeface="Calibri"/>
              </a:rPr>
              <a:t>11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F1763A-EACD-4FD9-9547-E33B3916A8B2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6200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59259" lnSpcReduction="20000"/>
          </a:bodyPr>
          <a:lstStyle/>
          <a:p>
            <a:pPr algn="l">
              <a:defRPr sz="675" b="0">
                <a:solidFill>
                  <a:srgbClr val="7F919E"/>
                </a:solidFill>
                <a:latin typeface="Calibri"/>
                <a:ea typeface="Calibri"/>
                <a:cs typeface="Calibri"/>
              </a:defRPr>
            </a:pPr>
            <a:r>
              <a:rPr sz="675" b="0">
                <a:solidFill>
                  <a:srgbClr val="7F919E"/>
                </a:solidFill>
                <a:latin typeface="Calibri"/>
                <a:ea typeface="Calibri"/>
                <a:cs typeface="Calibri"/>
              </a:rPr>
              <a:t>UNESCO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rcRect t="5798" b="5798"/>
          <a:stretch>
            <a:fillRect/>
          </a:stretch>
        </p:blipFill>
        <p:spPr>
          <a:xfrm>
            <a:off x="685800" y="1695450"/>
            <a:ext cx="4476750" cy="263842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22CBD0D-347E-4AF2-BD24-18BEAD2E2FAA}"/>
              </a:ext>
            </a:extLst>
          </p:cNvPr>
          <p:cNvSpPr>
            <a:spLocks noGrp="1"/>
          </p:cNvSpPr>
          <p:nvPr/>
        </p:nvSpPr>
        <p:spPr>
          <a:xfrm>
            <a:off x="685800" y="4438650"/>
            <a:ext cx="447675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825" b="1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825" b="1" dirty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Source: UNESCO • Regional Declaration on the Ethical and Transparent Use of Artificial Intelligence in the Media</a:t>
            </a:r>
            <a:endParaRPr lang="en-US" sz="825" b="1" dirty="0">
              <a:solidFill>
                <a:srgbClr val="B7C3CC"/>
              </a:solidFill>
              <a:latin typeface="Calibri"/>
              <a:ea typeface="Calibri"/>
              <a:cs typeface="Calibri"/>
            </a:endParaRPr>
          </a:p>
          <a:p>
            <a:pPr algn="l">
              <a:defRPr sz="825" b="1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825" b="1" dirty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4th Regional Meeting • </a:t>
            </a:r>
            <a:r>
              <a:rPr sz="825" b="1" dirty="0" err="1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Ohrid</a:t>
            </a:r>
            <a:r>
              <a:rPr sz="825" b="1" dirty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, North Macedonia • 19–20 May 2025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736ABD-122C-46E7-861B-FA15E90FFBC8}"/>
              </a:ext>
            </a:extLst>
          </p:cNvPr>
          <p:cNvSpPr>
            <a:spLocks noGrp="1"/>
          </p:cNvSpPr>
          <p:nvPr/>
        </p:nvSpPr>
        <p:spPr>
          <a:xfrm>
            <a:off x="5619750" y="1714500"/>
            <a:ext cx="56197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032"/>
          </a:bodyPr>
          <a:lstStyle/>
          <a:p>
            <a:pPr algn="l">
              <a:defRPr sz="15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Adopted by press and media councils from South-East Europe and Türkiye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24F99B-FA91-4538-849A-C9983A74C093}"/>
              </a:ext>
            </a:extLst>
          </p:cNvPr>
          <p:cNvSpPr>
            <a:spLocks noGrp="1"/>
          </p:cNvSpPr>
          <p:nvPr/>
        </p:nvSpPr>
        <p:spPr>
          <a:xfrm>
            <a:off x="5619750" y="2381250"/>
            <a:ext cx="5619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1">
                <a:solidFill>
                  <a:srgbClr val="F5C542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F5C542"/>
                </a:solidFill>
                <a:latin typeface="Calibri"/>
                <a:ea typeface="Calibri"/>
                <a:cs typeface="Calibri"/>
              </a:rPr>
              <a:t>4th regional meeting • Ohrid, North Macedonia • 19–20 May 2025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C41DE7-DDCD-4F8E-A022-D3FF980A91BB}"/>
              </a:ext>
            </a:extLst>
          </p:cNvPr>
          <p:cNvSpPr>
            <a:spLocks noGrp="1"/>
          </p:cNvSpPr>
          <p:nvPr/>
        </p:nvSpPr>
        <p:spPr>
          <a:xfrm>
            <a:off x="5619750" y="2943225"/>
            <a:ext cx="1905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7500" lnSpcReduction="20000"/>
          </a:bodyPr>
          <a:lstStyle/>
          <a:p>
            <a:pPr algn="l">
              <a:defRPr sz="1650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0009B9-C678-41E8-A47F-79347DF68E42}"/>
              </a:ext>
            </a:extLst>
          </p:cNvPr>
          <p:cNvSpPr>
            <a:spLocks noGrp="1"/>
          </p:cNvSpPr>
          <p:nvPr/>
        </p:nvSpPr>
        <p:spPr>
          <a:xfrm>
            <a:off x="5905500" y="2895600"/>
            <a:ext cx="5334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1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AI should support journalists and newsrooms, not replace professional judgment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808CC5-28D9-44A9-B48A-617B5A2DDF70}"/>
              </a:ext>
            </a:extLst>
          </p:cNvPr>
          <p:cNvSpPr>
            <a:spLocks noGrp="1"/>
          </p:cNvSpPr>
          <p:nvPr/>
        </p:nvSpPr>
        <p:spPr>
          <a:xfrm>
            <a:off x="5619750" y="3467100"/>
            <a:ext cx="1905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7500" lnSpcReduction="20000"/>
          </a:bodyPr>
          <a:lstStyle/>
          <a:p>
            <a:pPr algn="l">
              <a:defRPr sz="1650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•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6E4FCB-CCBD-4C4C-B3A7-34C180E1EDD3}"/>
              </a:ext>
            </a:extLst>
          </p:cNvPr>
          <p:cNvSpPr>
            <a:spLocks noGrp="1"/>
          </p:cNvSpPr>
          <p:nvPr/>
        </p:nvSpPr>
        <p:spPr>
          <a:xfrm>
            <a:off x="5905500" y="3419475"/>
            <a:ext cx="5334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1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News organizations retain full editorial accountability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F94B25-FD6E-40FA-AAD6-B61A4DB3E2A8}"/>
              </a:ext>
            </a:extLst>
          </p:cNvPr>
          <p:cNvSpPr>
            <a:spLocks noGrp="1"/>
          </p:cNvSpPr>
          <p:nvPr/>
        </p:nvSpPr>
        <p:spPr>
          <a:xfrm>
            <a:off x="5619750" y="3990975"/>
            <a:ext cx="1905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7500" lnSpcReduction="20000"/>
          </a:bodyPr>
          <a:lstStyle/>
          <a:p>
            <a:pPr algn="l">
              <a:defRPr sz="1650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•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03DB2C-1841-4C30-883C-2D4C290DD609}"/>
              </a:ext>
            </a:extLst>
          </p:cNvPr>
          <p:cNvSpPr>
            <a:spLocks noGrp="1"/>
          </p:cNvSpPr>
          <p:nvPr/>
        </p:nvSpPr>
        <p:spPr>
          <a:xfrm>
            <a:off x="5905500" y="3943350"/>
            <a:ext cx="5334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1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125" b="1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Generative AI content requires transparency and labelling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5B5D0C-26ED-43B1-A6DE-76CCB4479574}"/>
              </a:ext>
            </a:extLst>
          </p:cNvPr>
          <p:cNvSpPr>
            <a:spLocks noGrp="1"/>
          </p:cNvSpPr>
          <p:nvPr/>
        </p:nvSpPr>
        <p:spPr>
          <a:xfrm>
            <a:off x="5619750" y="4514850"/>
            <a:ext cx="1905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7500" lnSpcReduction="20000"/>
          </a:bodyPr>
          <a:lstStyle/>
          <a:p>
            <a:pPr algn="l">
              <a:defRPr sz="1650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•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2D2F6E-4CF0-4765-8FFB-09307BAAC303}"/>
              </a:ext>
            </a:extLst>
          </p:cNvPr>
          <p:cNvSpPr>
            <a:spLocks noGrp="1"/>
          </p:cNvSpPr>
          <p:nvPr/>
        </p:nvSpPr>
        <p:spPr>
          <a:xfrm>
            <a:off x="5905500" y="4467225"/>
            <a:ext cx="5334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Risk assessment should address elections, health crises, bias and pluralism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E04403A-3E5C-4C13-989E-8CAAD7FE78E8}"/>
              </a:ext>
            </a:extLst>
          </p:cNvPr>
          <p:cNvSpPr>
            <a:spLocks noGrp="1"/>
          </p:cNvSpPr>
          <p:nvPr/>
        </p:nvSpPr>
        <p:spPr>
          <a:xfrm>
            <a:off x="5619750" y="5038725"/>
            <a:ext cx="1905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7500" lnSpcReduction="20000"/>
          </a:bodyPr>
          <a:lstStyle/>
          <a:p>
            <a:pPr algn="l">
              <a:defRPr sz="1650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1650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•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7A637C3-8A67-4E90-95D1-843FBE42F9F2}"/>
              </a:ext>
            </a:extLst>
          </p:cNvPr>
          <p:cNvSpPr>
            <a:spLocks noGrp="1"/>
          </p:cNvSpPr>
          <p:nvPr/>
        </p:nvSpPr>
        <p:spPr>
          <a:xfrm>
            <a:off x="5905500" y="4991100"/>
            <a:ext cx="5334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Professionals and the public need stronger AI literacy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E1962E-D050-41F6-953E-094DBE761A1A}"/>
              </a:ext>
            </a:extLst>
          </p:cNvPr>
          <p:cNvSpPr>
            <a:spLocks noGrp="1"/>
          </p:cNvSpPr>
          <p:nvPr/>
        </p:nvSpPr>
        <p:spPr>
          <a:xfrm>
            <a:off x="685800" y="5695950"/>
            <a:ext cx="104775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31D39A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31D39A"/>
                </a:solidFill>
                <a:latin typeface="Calibri"/>
                <a:ea typeface="Calibri"/>
                <a:cs typeface="Calibri"/>
              </a:rPr>
              <a:t>UNESCO supported the regional process under its EU-funded Building Trust in Media project.</a:t>
            </a:r>
          </a:p>
        </p:txBody>
      </p:sp>
    </p:spTree>
    <p:extLst>
      <p:ext uri="{BB962C8B-B14F-4D97-AF65-F5344CB8AC3E}">
        <p14:creationId xmlns:p14="http://schemas.microsoft.com/office/powerpoint/2010/main" val="3998566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B7A4F1D-1B0E-43FB-99A6-5A0C97E51147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4572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l">
              <a:defRPr sz="900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UNESCO • AI AND JOURNALISM ETHICS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4511206-D1BA-4DD7-B6EB-200765E42890}"/>
              </a:ext>
            </a:extLst>
          </p:cNvPr>
          <p:cNvSpPr>
            <a:spLocks noGrp="1"/>
          </p:cNvSpPr>
          <p:nvPr/>
        </p:nvSpPr>
        <p:spPr>
          <a:xfrm>
            <a:off x="609600" y="590550"/>
            <a:ext cx="109347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2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Mongolia’s foundations for responsible AI in media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78B9F0-EABE-4BC3-A792-15F5617A5674}"/>
              </a:ext>
            </a:extLst>
          </p:cNvPr>
          <p:cNvSpPr>
            <a:spLocks noGrp="1"/>
          </p:cNvSpPr>
          <p:nvPr/>
        </p:nvSpPr>
        <p:spPr>
          <a:xfrm>
            <a:off x="609600" y="1304925"/>
            <a:ext cx="876300" cy="38100"/>
          </a:xfrm>
          <a:prstGeom prst="rect">
            <a:avLst/>
          </a:prstGeom>
          <a:solidFill>
            <a:srgbClr val="27B7E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C1FA4C-B338-489A-BE10-580442C758AA}"/>
              </a:ext>
            </a:extLst>
          </p:cNvPr>
          <p:cNvSpPr>
            <a:spLocks noGrp="1"/>
          </p:cNvSpPr>
          <p:nvPr/>
        </p:nvSpPr>
        <p:spPr>
          <a:xfrm>
            <a:off x="11287125" y="6477000"/>
            <a:ext cx="28575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53333" lnSpcReduction="20000"/>
          </a:bodyPr>
          <a:lstStyle/>
          <a:p>
            <a:pPr algn="r">
              <a:defRPr sz="750" b="0">
                <a:solidFill>
                  <a:srgbClr val="7F919E"/>
                </a:solidFill>
                <a:latin typeface="Calibri"/>
                <a:ea typeface="Calibri"/>
                <a:cs typeface="Calibri"/>
              </a:defRPr>
            </a:pPr>
            <a:r>
              <a:rPr sz="750" b="0">
                <a:solidFill>
                  <a:srgbClr val="7F919E"/>
                </a:solidFill>
                <a:latin typeface="Calibri"/>
                <a:ea typeface="Calibri"/>
                <a:cs typeface="Calibri"/>
              </a:rPr>
              <a:t>12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C68E1B-7FA8-45D0-AF2A-051AFA658706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6200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59259" lnSpcReduction="20000"/>
          </a:bodyPr>
          <a:lstStyle/>
          <a:p>
            <a:pPr algn="l">
              <a:defRPr sz="675" b="0">
                <a:solidFill>
                  <a:srgbClr val="7F919E"/>
                </a:solidFill>
                <a:latin typeface="Calibri"/>
                <a:ea typeface="Calibri"/>
                <a:cs typeface="Calibri"/>
              </a:defRPr>
            </a:pPr>
            <a:r>
              <a:rPr sz="675" b="0">
                <a:solidFill>
                  <a:srgbClr val="7F919E"/>
                </a:solidFill>
                <a:latin typeface="Calibri"/>
                <a:ea typeface="Calibri"/>
                <a:cs typeface="Calibri"/>
              </a:rPr>
              <a:t>UNESCO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rcRect t="10784" b="10784"/>
          <a:stretch>
            <a:fillRect/>
          </a:stretch>
        </p:blipFill>
        <p:spPr>
          <a:xfrm>
            <a:off x="685800" y="1695450"/>
            <a:ext cx="4857750" cy="28575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rcRect t="10722" b="10722"/>
          <a:stretch>
            <a:fillRect/>
          </a:stretch>
        </p:blipFill>
        <p:spPr>
          <a:xfrm>
            <a:off x="6191250" y="1695450"/>
            <a:ext cx="4857750" cy="28575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8D340D0-45B9-493D-A940-C0F51CC3F2C1}"/>
              </a:ext>
            </a:extLst>
          </p:cNvPr>
          <p:cNvSpPr>
            <a:spLocks noGrp="1"/>
          </p:cNvSpPr>
          <p:nvPr/>
        </p:nvSpPr>
        <p:spPr>
          <a:xfrm>
            <a:off x="685800" y="4762500"/>
            <a:ext cx="48577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975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ENABLING ENVIRONMENT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3FCB4A-DF59-4EBD-998C-E6EB26491759}"/>
              </a:ext>
            </a:extLst>
          </p:cNvPr>
          <p:cNvSpPr>
            <a:spLocks noGrp="1"/>
          </p:cNvSpPr>
          <p:nvPr/>
        </p:nvSpPr>
        <p:spPr>
          <a:xfrm>
            <a:off x="685800" y="5067300"/>
            <a:ext cx="4857750" cy="819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Technical assistance and multistakeholder consultation on the draft Media Freedom Law, plus dialogue on press freedom, safety and access to information.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65381A-93FB-435A-A98B-7DC9A8A805C1}"/>
              </a:ext>
            </a:extLst>
          </p:cNvPr>
          <p:cNvSpPr>
            <a:spLocks noGrp="1"/>
          </p:cNvSpPr>
          <p:nvPr/>
        </p:nvSpPr>
        <p:spPr>
          <a:xfrm>
            <a:off x="6191250" y="4762500"/>
            <a:ext cx="48577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>
                <a:solidFill>
                  <a:srgbClr val="31D39A"/>
                </a:solidFill>
                <a:latin typeface="Calibri"/>
                <a:ea typeface="Calibri"/>
                <a:cs typeface="Calibri"/>
              </a:defRPr>
            </a:pPr>
            <a:r>
              <a:rPr sz="975" b="1">
                <a:solidFill>
                  <a:srgbClr val="31D39A"/>
                </a:solidFill>
                <a:latin typeface="Calibri"/>
                <a:ea typeface="Calibri"/>
                <a:cs typeface="Calibri"/>
              </a:rPr>
              <a:t>SKILLS AND VERIFICATION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D47770-4731-4ECE-865F-2A81BBC5E98C}"/>
              </a:ext>
            </a:extLst>
          </p:cNvPr>
          <p:cNvSpPr>
            <a:spLocks noGrp="1"/>
          </p:cNvSpPr>
          <p:nvPr/>
        </p:nvSpPr>
        <p:spPr>
          <a:xfrm>
            <a:off x="6191250" y="5067300"/>
            <a:ext cx="4857750" cy="819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National forums, training for more than 100 media professionals, the MIL Journalists’ Club, online modules and video lessons.</a:t>
            </a:r>
          </a:p>
        </p:txBody>
      </p:sp>
    </p:spTree>
    <p:extLst>
      <p:ext uri="{BB962C8B-B14F-4D97-AF65-F5344CB8AC3E}">
        <p14:creationId xmlns:p14="http://schemas.microsoft.com/office/powerpoint/2010/main" val="1040338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8AF6F16-4F5F-4E76-BF94-89273C22E8D9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4572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l">
              <a:defRPr sz="900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UNESCO • AI AND JOURNALISM ETHICS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CC271B-F101-42B6-B045-1A236DD3A0AF}"/>
              </a:ext>
            </a:extLst>
          </p:cNvPr>
          <p:cNvSpPr>
            <a:spLocks noGrp="1"/>
          </p:cNvSpPr>
          <p:nvPr/>
        </p:nvSpPr>
        <p:spPr>
          <a:xfrm>
            <a:off x="609600" y="590550"/>
            <a:ext cx="109347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2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Journalism programmes apply AI ethics to real reporting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492773-E008-4D53-A861-4CBDC3FBA41D}"/>
              </a:ext>
            </a:extLst>
          </p:cNvPr>
          <p:cNvSpPr>
            <a:spLocks noGrp="1"/>
          </p:cNvSpPr>
          <p:nvPr/>
        </p:nvSpPr>
        <p:spPr>
          <a:xfrm>
            <a:off x="609600" y="1304925"/>
            <a:ext cx="876300" cy="38100"/>
          </a:xfrm>
          <a:prstGeom prst="rect">
            <a:avLst/>
          </a:prstGeom>
          <a:solidFill>
            <a:srgbClr val="27B7E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20821E-D15F-4C63-AF9F-15BC1B69D8FA}"/>
              </a:ext>
            </a:extLst>
          </p:cNvPr>
          <p:cNvSpPr>
            <a:spLocks noGrp="1"/>
          </p:cNvSpPr>
          <p:nvPr/>
        </p:nvSpPr>
        <p:spPr>
          <a:xfrm>
            <a:off x="11287125" y="6477000"/>
            <a:ext cx="28575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53333" lnSpcReduction="20000"/>
          </a:bodyPr>
          <a:lstStyle/>
          <a:p>
            <a:pPr algn="r">
              <a:defRPr sz="750" b="0">
                <a:solidFill>
                  <a:srgbClr val="7F919E"/>
                </a:solidFill>
                <a:latin typeface="Calibri"/>
                <a:ea typeface="Calibri"/>
                <a:cs typeface="Calibri"/>
              </a:defRPr>
            </a:pPr>
            <a:r>
              <a:rPr sz="750" b="0">
                <a:solidFill>
                  <a:srgbClr val="7F919E"/>
                </a:solidFill>
                <a:latin typeface="Calibri"/>
                <a:ea typeface="Calibri"/>
                <a:cs typeface="Calibri"/>
              </a:rPr>
              <a:t>13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AFD282-5812-4A3A-93BF-84FFD4828319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6200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59259" lnSpcReduction="20000"/>
          </a:bodyPr>
          <a:lstStyle/>
          <a:p>
            <a:pPr algn="l">
              <a:defRPr sz="675" b="0">
                <a:solidFill>
                  <a:srgbClr val="7F919E"/>
                </a:solidFill>
                <a:latin typeface="Calibri"/>
                <a:ea typeface="Calibri"/>
                <a:cs typeface="Calibri"/>
              </a:defRPr>
            </a:pPr>
            <a:r>
              <a:rPr sz="675" b="0">
                <a:solidFill>
                  <a:srgbClr val="7F919E"/>
                </a:solidFill>
                <a:latin typeface="Calibri"/>
                <a:ea typeface="Calibri"/>
                <a:cs typeface="Calibri"/>
              </a:rPr>
              <a:t>UNESCO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rcRect l="5682" r="5682"/>
          <a:stretch>
            <a:fillRect/>
          </a:stretch>
        </p:blipFill>
        <p:spPr>
          <a:xfrm>
            <a:off x="685800" y="1695450"/>
            <a:ext cx="4953000" cy="31432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CDB34B8-8D6B-4CE7-ACB5-1B9D4EDB4FCF}"/>
              </a:ext>
            </a:extLst>
          </p:cNvPr>
          <p:cNvSpPr>
            <a:spLocks noGrp="1"/>
          </p:cNvSpPr>
          <p:nvPr/>
        </p:nvSpPr>
        <p:spPr>
          <a:xfrm>
            <a:off x="6153150" y="1752600"/>
            <a:ext cx="2000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1">
                <a:solidFill>
                  <a:srgbClr val="31D39A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31D39A"/>
                </a:solidFill>
                <a:latin typeface="Calibri"/>
                <a:ea typeface="Calibri"/>
                <a:cs typeface="Calibri"/>
              </a:rPr>
              <a:t>Inclusive reporting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7CC9A8-1FE3-47FE-831E-35EE6B97D81D}"/>
              </a:ext>
            </a:extLst>
          </p:cNvPr>
          <p:cNvSpPr>
            <a:spLocks noGrp="1"/>
          </p:cNvSpPr>
          <p:nvPr/>
        </p:nvSpPr>
        <p:spPr>
          <a:xfrm>
            <a:off x="8172450" y="1714500"/>
            <a:ext cx="314325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05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05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Disability-inclusive language, accessibility and representation grounded in human rights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9DA3C3-5203-470F-84A7-5E763E7DFCB7}"/>
              </a:ext>
            </a:extLst>
          </p:cNvPr>
          <p:cNvSpPr>
            <a:spLocks noGrp="1"/>
          </p:cNvSpPr>
          <p:nvPr/>
        </p:nvSpPr>
        <p:spPr>
          <a:xfrm>
            <a:off x="6153150" y="2628900"/>
            <a:ext cx="2000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779" lnSpcReduction="10000"/>
          </a:bodyPr>
          <a:lstStyle/>
          <a:p>
            <a:pPr algn="l">
              <a:defRPr sz="1275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Gender-sensitive practice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E14034-A811-4176-B596-21856C401C5D}"/>
              </a:ext>
            </a:extLst>
          </p:cNvPr>
          <p:cNvSpPr>
            <a:spLocks noGrp="1"/>
          </p:cNvSpPr>
          <p:nvPr/>
        </p:nvSpPr>
        <p:spPr>
          <a:xfrm>
            <a:off x="8172450" y="2590800"/>
            <a:ext cx="314325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05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05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Standards that reduce stereotypes and improve representation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A2295A-4ABA-4B04-8BCA-03CDAD34D0B0}"/>
              </a:ext>
            </a:extLst>
          </p:cNvPr>
          <p:cNvSpPr>
            <a:spLocks noGrp="1"/>
          </p:cNvSpPr>
          <p:nvPr/>
        </p:nvSpPr>
        <p:spPr>
          <a:xfrm>
            <a:off x="6153150" y="3505200"/>
            <a:ext cx="2000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1">
                <a:solidFill>
                  <a:srgbClr val="F5C542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F5C542"/>
                </a:solidFill>
                <a:latin typeface="Calibri"/>
                <a:ea typeface="Calibri"/>
                <a:cs typeface="Calibri"/>
              </a:rPr>
              <a:t>Climate and heritage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FB1293-299F-487D-A0F8-1EAD95F126A6}"/>
              </a:ext>
            </a:extLst>
          </p:cNvPr>
          <p:cNvSpPr>
            <a:spLocks noGrp="1"/>
          </p:cNvSpPr>
          <p:nvPr/>
        </p:nvSpPr>
        <p:spPr>
          <a:xfrm>
            <a:off x="8172450" y="3467100"/>
            <a:ext cx="314325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05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05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Verification, open-source research and transparent AI use for COP17 coverage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C65A6B8-BC0C-45CB-8A4C-0DBD3071ED2E}"/>
              </a:ext>
            </a:extLst>
          </p:cNvPr>
          <p:cNvSpPr>
            <a:spLocks noGrp="1"/>
          </p:cNvSpPr>
          <p:nvPr/>
        </p:nvSpPr>
        <p:spPr>
          <a:xfrm>
            <a:off x="6153150" y="4381500"/>
            <a:ext cx="2000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1">
                <a:solidFill>
                  <a:srgbClr val="EF5B38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EF5B38"/>
                </a:solidFill>
                <a:latin typeface="Calibri"/>
                <a:ea typeface="Calibri"/>
                <a:cs typeface="Calibri"/>
              </a:rPr>
              <a:t>Professional learning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70885E4-74E9-4601-841C-3EB9C4321037}"/>
              </a:ext>
            </a:extLst>
          </p:cNvPr>
          <p:cNvSpPr>
            <a:spLocks noGrp="1"/>
          </p:cNvSpPr>
          <p:nvPr/>
        </p:nvSpPr>
        <p:spPr>
          <a:xfrm>
            <a:off x="8172450" y="4343400"/>
            <a:ext cx="314325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05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05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Fact-checking and ethical reflection linked to real editorial decisions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7C3430-59B4-4D2D-88B0-C9DAA05C2273}"/>
              </a:ext>
            </a:extLst>
          </p:cNvPr>
          <p:cNvSpPr>
            <a:spLocks noGrp="1"/>
          </p:cNvSpPr>
          <p:nvPr/>
        </p:nvSpPr>
        <p:spPr>
          <a:xfrm>
            <a:off x="685800" y="5467350"/>
            <a:ext cx="105727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42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 strongest AI policy connects to everyday reporting, not only to technology teams.</a:t>
            </a:r>
          </a:p>
        </p:txBody>
      </p:sp>
    </p:spTree>
    <p:extLst>
      <p:ext uri="{BB962C8B-B14F-4D97-AF65-F5344CB8AC3E}">
        <p14:creationId xmlns:p14="http://schemas.microsoft.com/office/powerpoint/2010/main" val="958936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3E4D8F3-1D29-4560-ACE1-B66B63DCF9C4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4572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l">
              <a:defRPr sz="900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UNESCO • AI AND JOURNALISM ETHICS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49833C-B8F3-46D9-9DB0-ED78B925ABBA}"/>
              </a:ext>
            </a:extLst>
          </p:cNvPr>
          <p:cNvSpPr>
            <a:spLocks noGrp="1"/>
          </p:cNvSpPr>
          <p:nvPr/>
        </p:nvSpPr>
        <p:spPr>
          <a:xfrm>
            <a:off x="609600" y="590550"/>
            <a:ext cx="109347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2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Practical next steps for Mongolia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77A903-76F6-459D-A929-551E302A51D8}"/>
              </a:ext>
            </a:extLst>
          </p:cNvPr>
          <p:cNvSpPr>
            <a:spLocks noGrp="1"/>
          </p:cNvSpPr>
          <p:nvPr/>
        </p:nvSpPr>
        <p:spPr>
          <a:xfrm>
            <a:off x="609600" y="1304925"/>
            <a:ext cx="876300" cy="38100"/>
          </a:xfrm>
          <a:prstGeom prst="rect">
            <a:avLst/>
          </a:prstGeom>
          <a:solidFill>
            <a:srgbClr val="27B7E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43451F-C827-490B-A35F-8D8162F152CF}"/>
              </a:ext>
            </a:extLst>
          </p:cNvPr>
          <p:cNvSpPr>
            <a:spLocks noGrp="1"/>
          </p:cNvSpPr>
          <p:nvPr/>
        </p:nvSpPr>
        <p:spPr>
          <a:xfrm>
            <a:off x="11287125" y="6477000"/>
            <a:ext cx="28575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53333" lnSpcReduction="20000"/>
          </a:bodyPr>
          <a:lstStyle/>
          <a:p>
            <a:pPr algn="r">
              <a:defRPr sz="750" b="0">
                <a:solidFill>
                  <a:srgbClr val="7F919E"/>
                </a:solidFill>
                <a:latin typeface="Calibri"/>
                <a:ea typeface="Calibri"/>
                <a:cs typeface="Calibri"/>
              </a:defRPr>
            </a:pPr>
            <a:r>
              <a:rPr sz="750" b="0">
                <a:solidFill>
                  <a:srgbClr val="7F919E"/>
                </a:solidFill>
                <a:latin typeface="Calibri"/>
                <a:ea typeface="Calibri"/>
                <a:cs typeface="Calibri"/>
              </a:rPr>
              <a:t>14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C6EAC1-19BC-4363-ACBF-CEEE83729DF7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6200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59259" lnSpcReduction="20000"/>
          </a:bodyPr>
          <a:lstStyle/>
          <a:p>
            <a:pPr algn="l">
              <a:defRPr sz="675" b="0">
                <a:solidFill>
                  <a:srgbClr val="7F919E"/>
                </a:solidFill>
                <a:latin typeface="Calibri"/>
                <a:ea typeface="Calibri"/>
                <a:cs typeface="Calibri"/>
              </a:defRPr>
            </a:pPr>
            <a:r>
              <a:rPr sz="675" b="0">
                <a:solidFill>
                  <a:srgbClr val="7F919E"/>
                </a:solidFill>
                <a:latin typeface="Calibri"/>
                <a:ea typeface="Calibri"/>
                <a:cs typeface="Calibri"/>
              </a:rPr>
              <a:t>UNESCO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E16B9E-0FD5-4C6E-9824-698ED84BEE5A}"/>
              </a:ext>
            </a:extLst>
          </p:cNvPr>
          <p:cNvSpPr>
            <a:spLocks noGrp="1"/>
          </p:cNvSpPr>
          <p:nvPr/>
        </p:nvSpPr>
        <p:spPr>
          <a:xfrm>
            <a:off x="685800" y="1657350"/>
            <a:ext cx="476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222" lnSpcReduction="20000"/>
          </a:bodyPr>
          <a:lstStyle/>
          <a:p>
            <a:pPr algn="l">
              <a:defRPr sz="1800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1800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F88AB0-032A-4200-AC50-1764A8BAC236}"/>
              </a:ext>
            </a:extLst>
          </p:cNvPr>
          <p:cNvSpPr>
            <a:spLocks noGrp="1"/>
          </p:cNvSpPr>
          <p:nvPr/>
        </p:nvSpPr>
        <p:spPr>
          <a:xfrm>
            <a:off x="1352550" y="1657350"/>
            <a:ext cx="359473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33"/>
          </a:bodyPr>
          <a:lstStyle/>
          <a:p>
            <a:pPr algn="l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 newsroom AI policy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3BCD47-AA27-44AF-A42A-1E16C5349E20}"/>
              </a:ext>
            </a:extLst>
          </p:cNvPr>
          <p:cNvSpPr>
            <a:spLocks noGrp="1"/>
          </p:cNvSpPr>
          <p:nvPr/>
        </p:nvSpPr>
        <p:spPr>
          <a:xfrm>
            <a:off x="4781550" y="1657350"/>
            <a:ext cx="6477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792"/>
          </a:bodyPr>
          <a:lstStyle/>
          <a:p>
            <a:pPr algn="l">
              <a:defRPr sz="120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Define approved and prohibited uses, source-data rules, human approval, disclosure and correction.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605995-D8CC-4EAC-905D-8C5F4B47FA26}"/>
              </a:ext>
            </a:extLst>
          </p:cNvPr>
          <p:cNvSpPr>
            <a:spLocks noGrp="1"/>
          </p:cNvSpPr>
          <p:nvPr/>
        </p:nvSpPr>
        <p:spPr>
          <a:xfrm>
            <a:off x="685800" y="2552700"/>
            <a:ext cx="476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222" lnSpcReduction="20000"/>
          </a:bodyPr>
          <a:lstStyle/>
          <a:p>
            <a:pPr algn="l">
              <a:defRPr sz="1800" b="1">
                <a:solidFill>
                  <a:srgbClr val="F5C542"/>
                </a:solidFill>
                <a:latin typeface="Calibri"/>
                <a:ea typeface="Calibri"/>
                <a:cs typeface="Calibri"/>
              </a:defRPr>
            </a:pPr>
            <a:r>
              <a:rPr sz="1800" b="1">
                <a:solidFill>
                  <a:srgbClr val="F5C542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C51319-BFB4-4B2B-AB6F-785B51D5FFE0}"/>
              </a:ext>
            </a:extLst>
          </p:cNvPr>
          <p:cNvSpPr>
            <a:spLocks noGrp="1"/>
          </p:cNvSpPr>
          <p:nvPr/>
        </p:nvSpPr>
        <p:spPr>
          <a:xfrm>
            <a:off x="1352550" y="2552700"/>
            <a:ext cx="359473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33"/>
          </a:bodyPr>
          <a:lstStyle/>
          <a:p>
            <a:pPr algn="l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 shared verification protocol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6D8D6BC-23BB-487C-8821-A90B3478C0D7}"/>
              </a:ext>
            </a:extLst>
          </p:cNvPr>
          <p:cNvSpPr>
            <a:spLocks noGrp="1"/>
          </p:cNvSpPr>
          <p:nvPr/>
        </p:nvSpPr>
        <p:spPr>
          <a:xfrm>
            <a:off x="4781550" y="2552700"/>
            <a:ext cx="6477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792"/>
          </a:bodyPr>
          <a:lstStyle/>
          <a:p>
            <a:pPr algn="l">
              <a:defRPr sz="120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Set procedures for synthetic media, quotations, statistics, provenance and election-related content.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C81BB5B-26A0-4E7B-B1CD-A674F0FE2A39}"/>
              </a:ext>
            </a:extLst>
          </p:cNvPr>
          <p:cNvSpPr>
            <a:spLocks noGrp="1"/>
          </p:cNvSpPr>
          <p:nvPr/>
        </p:nvSpPr>
        <p:spPr>
          <a:xfrm>
            <a:off x="685800" y="3448050"/>
            <a:ext cx="476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222" lnSpcReduction="20000"/>
          </a:bodyPr>
          <a:lstStyle/>
          <a:p>
            <a:pPr algn="l">
              <a:defRPr sz="1800" b="1">
                <a:solidFill>
                  <a:srgbClr val="31D39A"/>
                </a:solidFill>
                <a:latin typeface="Calibri"/>
                <a:ea typeface="Calibri"/>
                <a:cs typeface="Calibri"/>
              </a:defRPr>
            </a:pPr>
            <a:r>
              <a:rPr sz="1800" b="1">
                <a:solidFill>
                  <a:srgbClr val="31D39A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4009C3-384A-4859-97FD-496DBD0DE173}"/>
              </a:ext>
            </a:extLst>
          </p:cNvPr>
          <p:cNvSpPr>
            <a:spLocks noGrp="1"/>
          </p:cNvSpPr>
          <p:nvPr/>
        </p:nvSpPr>
        <p:spPr>
          <a:xfrm>
            <a:off x="1352550" y="3448050"/>
            <a:ext cx="359473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33"/>
          </a:bodyPr>
          <a:lstStyle/>
          <a:p>
            <a:pPr algn="l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Capacity in Mongolian contexts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B65A8A-B902-4E54-B314-3D65862A9ECE}"/>
              </a:ext>
            </a:extLst>
          </p:cNvPr>
          <p:cNvSpPr>
            <a:spLocks noGrp="1"/>
          </p:cNvSpPr>
          <p:nvPr/>
        </p:nvSpPr>
        <p:spPr>
          <a:xfrm>
            <a:off x="4781550" y="3448050"/>
            <a:ext cx="6477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792"/>
          </a:bodyPr>
          <a:lstStyle/>
          <a:p>
            <a:pPr algn="l">
              <a:defRPr sz="120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Test tools in Mongolian, document bias and errors, and include regional and minority-language perspectives.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2D41DE-F4BB-4BD6-8291-E5391DBB8AC2}"/>
              </a:ext>
            </a:extLst>
          </p:cNvPr>
          <p:cNvSpPr>
            <a:spLocks noGrp="1"/>
          </p:cNvSpPr>
          <p:nvPr/>
        </p:nvSpPr>
        <p:spPr>
          <a:xfrm>
            <a:off x="685800" y="4343400"/>
            <a:ext cx="4762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222" lnSpcReduction="20000"/>
          </a:bodyPr>
          <a:lstStyle/>
          <a:p>
            <a:pPr algn="l">
              <a:defRPr sz="1800" b="1">
                <a:solidFill>
                  <a:srgbClr val="EF5B38"/>
                </a:solidFill>
                <a:latin typeface="Calibri"/>
                <a:ea typeface="Calibri"/>
                <a:cs typeface="Calibri"/>
              </a:defRPr>
            </a:pPr>
            <a:r>
              <a:rPr sz="1800" b="1">
                <a:solidFill>
                  <a:srgbClr val="EF5B38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40EC65C-879F-438E-9BE6-82DAAE8BC0C2}"/>
              </a:ext>
            </a:extLst>
          </p:cNvPr>
          <p:cNvSpPr>
            <a:spLocks noGrp="1"/>
          </p:cNvSpPr>
          <p:nvPr/>
        </p:nvSpPr>
        <p:spPr>
          <a:xfrm>
            <a:off x="1352550" y="4343400"/>
            <a:ext cx="359473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33"/>
          </a:bodyPr>
          <a:lstStyle/>
          <a:p>
            <a:pPr algn="l"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Professional self-regulation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CF7ECF-FCC6-45CC-9435-83E8E5928645}"/>
              </a:ext>
            </a:extLst>
          </p:cNvPr>
          <p:cNvSpPr>
            <a:spLocks noGrp="1"/>
          </p:cNvSpPr>
          <p:nvPr/>
        </p:nvSpPr>
        <p:spPr>
          <a:xfrm>
            <a:off x="4781550" y="4343400"/>
            <a:ext cx="6477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792"/>
          </a:bodyPr>
          <a:lstStyle/>
          <a:p>
            <a:pPr algn="l">
              <a:defRPr sz="1200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200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Use MCM’s forthcoming AI Code to convene newsroom discussion, gather feedback and update guidance as practice evolves.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A78251-3B9A-43FB-8F44-A54CADAD2C85}"/>
              </a:ext>
            </a:extLst>
          </p:cNvPr>
          <p:cNvSpPr>
            <a:spLocks noGrp="1"/>
          </p:cNvSpPr>
          <p:nvPr/>
        </p:nvSpPr>
        <p:spPr>
          <a:xfrm>
            <a:off x="685800" y="5619750"/>
            <a:ext cx="105727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3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UNESCO can contribute human-rights principles, international experience and practical resources.</a:t>
            </a:r>
          </a:p>
        </p:txBody>
      </p:sp>
    </p:spTree>
    <p:extLst>
      <p:ext uri="{BB962C8B-B14F-4D97-AF65-F5344CB8AC3E}">
        <p14:creationId xmlns:p14="http://schemas.microsoft.com/office/powerpoint/2010/main" val="806104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t="6838" b="683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6A3AA4C-D162-4A3F-A481-C2AD9AD9C7F0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4572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l">
              <a:defRPr sz="900" b="1">
                <a:solidFill>
                  <a:srgbClr val="27B7E7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27B7E7"/>
                </a:solidFill>
                <a:latin typeface="Calibri"/>
                <a:ea typeface="Calibri"/>
                <a:cs typeface="Calibri"/>
              </a:rPr>
              <a:t>UNESCO • AI AND JOURNALISM ETHICS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B8C958-7E59-4D79-B6D4-B262D3C70548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5619750" cy="781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4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 goal is trustworthy journalism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889534-1ED1-4AD5-ACD3-8BDCA61925AD}"/>
              </a:ext>
            </a:extLst>
          </p:cNvPr>
          <p:cNvSpPr>
            <a:spLocks noGrp="1"/>
          </p:cNvSpPr>
          <p:nvPr/>
        </p:nvSpPr>
        <p:spPr>
          <a:xfrm>
            <a:off x="609600" y="2133600"/>
            <a:ext cx="5334000" cy="1028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F5C542"/>
                </a:solidFill>
                <a:latin typeface="Calibri"/>
                <a:ea typeface="Calibri"/>
                <a:cs typeface="Calibri"/>
              </a:defRPr>
            </a:pPr>
            <a:r>
              <a:rPr sz="1800" b="1">
                <a:solidFill>
                  <a:srgbClr val="F5C542"/>
                </a:solidFill>
                <a:latin typeface="Calibri"/>
                <a:ea typeface="Calibri"/>
                <a:cs typeface="Calibri"/>
              </a:rPr>
              <a:t>AI can strengthen reporting when journalists retain evidence, judgment and accountability.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57EE5A-586C-4CE8-B336-51DC98557DF5}"/>
              </a:ext>
            </a:extLst>
          </p:cNvPr>
          <p:cNvSpPr>
            <a:spLocks noGrp="1"/>
          </p:cNvSpPr>
          <p:nvPr/>
        </p:nvSpPr>
        <p:spPr>
          <a:xfrm>
            <a:off x="609600" y="3524250"/>
            <a:ext cx="2857500" cy="28575"/>
          </a:xfrm>
          <a:prstGeom prst="rect">
            <a:avLst/>
          </a:prstGeom>
          <a:solidFill>
            <a:srgbClr val="27B7E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452C3B-60FE-4E1A-B823-BB8EECAF3B05}"/>
              </a:ext>
            </a:extLst>
          </p:cNvPr>
          <p:cNvSpPr>
            <a:spLocks noGrp="1"/>
          </p:cNvSpPr>
          <p:nvPr/>
        </p:nvSpPr>
        <p:spPr>
          <a:xfrm>
            <a:off x="609600" y="3790950"/>
            <a:ext cx="54292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1">
                <a:solidFill>
                  <a:srgbClr val="31D39A"/>
                </a:solidFill>
                <a:latin typeface="Calibri"/>
                <a:ea typeface="Calibri"/>
                <a:cs typeface="Calibri"/>
              </a:defRPr>
            </a:pPr>
            <a:r>
              <a:rPr sz="1275" b="1">
                <a:solidFill>
                  <a:srgbClr val="31D39A"/>
                </a:solidFill>
                <a:latin typeface="Calibri"/>
                <a:ea typeface="Calibri"/>
                <a:cs typeface="Calibri"/>
              </a:rPr>
              <a:t>Human rights • editorial responsibility • public trust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3572B9-3D3D-4E4C-A272-D8EFC341E6A0}"/>
              </a:ext>
            </a:extLst>
          </p:cNvPr>
          <p:cNvSpPr>
            <a:spLocks noGrp="1"/>
          </p:cNvSpPr>
          <p:nvPr/>
        </p:nvSpPr>
        <p:spPr>
          <a:xfrm>
            <a:off x="609600" y="5391150"/>
            <a:ext cx="5810250" cy="495300"/>
          </a:xfrm>
          <a:prstGeom prst="rect">
            <a:avLst/>
          </a:prstGeom>
          <a:solidFill>
            <a:srgbClr val="071827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FFEF51-17F2-4A9E-A7C5-A686E6B12DAB}"/>
              </a:ext>
            </a:extLst>
          </p:cNvPr>
          <p:cNvSpPr>
            <a:spLocks noGrp="1"/>
          </p:cNvSpPr>
          <p:nvPr/>
        </p:nvSpPr>
        <p:spPr>
          <a:xfrm>
            <a:off x="742950" y="5410200"/>
            <a:ext cx="55245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B7C3CC"/>
                </a:solidFill>
                <a:latin typeface="Calibri"/>
                <a:ea typeface="Calibri"/>
                <a:cs typeface="Calibri"/>
              </a:defRPr>
            </a:pPr>
            <a:r>
              <a:rPr sz="1125" b="0">
                <a:solidFill>
                  <a:srgbClr val="B7C3CC"/>
                </a:solidFill>
                <a:latin typeface="Calibri"/>
                <a:ea typeface="Calibri"/>
                <a:cs typeface="Calibri"/>
              </a:rPr>
              <a:t>UNESCO looks forward to continuing this work with MCM and all partners.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613540-53A6-4149-ADD1-F506982A120E}"/>
              </a:ext>
            </a:extLst>
          </p:cNvPr>
          <p:cNvSpPr>
            <a:spLocks noGrp="1"/>
          </p:cNvSpPr>
          <p:nvPr/>
        </p:nvSpPr>
        <p:spPr>
          <a:xfrm>
            <a:off x="11287125" y="6477000"/>
            <a:ext cx="285750" cy="152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60833" lnSpcReduction="10000"/>
          </a:bodyPr>
          <a:lstStyle/>
          <a:p>
            <a:pPr algn="r">
              <a:defRPr sz="750" b="0">
                <a:solidFill>
                  <a:srgbClr val="7F919E"/>
                </a:solidFill>
                <a:latin typeface="Calibri"/>
                <a:ea typeface="Calibri"/>
                <a:cs typeface="Calibri"/>
              </a:defRPr>
            </a:pPr>
            <a:r>
              <a:rPr sz="750" b="0">
                <a:solidFill>
                  <a:srgbClr val="7F919E"/>
                </a:solidFill>
                <a:latin typeface="Calibri"/>
                <a:ea typeface="Calibri"/>
                <a:cs typeface="Calibri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56005422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f8e024d6-51f2-471b-ac2c-b1117d65062e}" enabled="1" method="Standard" siteId="{1d4fae52-39b3-4bfa-b0b3-022956b1119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1304</Words>
  <Application>Microsoft Office PowerPoint</Application>
  <DocSecurity>0</DocSecurity>
  <PresentationFormat>Widescreen</PresentationFormat>
  <Paragraphs>229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Shi, Xuebing</cp:lastModifiedBy>
  <cp:revision>3</cp:revision>
  <dcterms:created xsi:type="dcterms:W3CDTF">2026-09-09T06:23:34Z</dcterms:created>
  <dcterms:modified xsi:type="dcterms:W3CDTF">2026-09-09T07:28:12Z</dcterms:modified>
</cp:coreProperties>
</file>